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915" r:id="rId4"/>
    <p:sldMasterId id="2147483934" r:id="rId5"/>
  </p:sldMasterIdLst>
  <p:notesMasterIdLst>
    <p:notesMasterId r:id="rId48"/>
  </p:notesMasterIdLst>
  <p:handoutMasterIdLst>
    <p:handoutMasterId r:id="rId49"/>
  </p:handoutMasterIdLst>
  <p:sldIdLst>
    <p:sldId id="703" r:id="rId6"/>
    <p:sldId id="409" r:id="rId7"/>
    <p:sldId id="410" r:id="rId8"/>
    <p:sldId id="705" r:id="rId9"/>
    <p:sldId id="708" r:id="rId10"/>
    <p:sldId id="346" r:id="rId11"/>
    <p:sldId id="354" r:id="rId12"/>
    <p:sldId id="395" r:id="rId13"/>
    <p:sldId id="352" r:id="rId14"/>
    <p:sldId id="349" r:id="rId15"/>
    <p:sldId id="711" r:id="rId16"/>
    <p:sldId id="712" r:id="rId17"/>
    <p:sldId id="713" r:id="rId18"/>
    <p:sldId id="714" r:id="rId19"/>
    <p:sldId id="715" r:id="rId20"/>
    <p:sldId id="355" r:id="rId21"/>
    <p:sldId id="344" r:id="rId22"/>
    <p:sldId id="706" r:id="rId23"/>
    <p:sldId id="351" r:id="rId24"/>
    <p:sldId id="348" r:id="rId25"/>
    <p:sldId id="347" r:id="rId26"/>
    <p:sldId id="709" r:id="rId27"/>
    <p:sldId id="356" r:id="rId28"/>
    <p:sldId id="360" r:id="rId29"/>
    <p:sldId id="363" r:id="rId30"/>
    <p:sldId id="364" r:id="rId31"/>
    <p:sldId id="361" r:id="rId32"/>
    <p:sldId id="718" r:id="rId33"/>
    <p:sldId id="716" r:id="rId34"/>
    <p:sldId id="717" r:id="rId35"/>
    <p:sldId id="719" r:id="rId36"/>
    <p:sldId id="403" r:id="rId37"/>
    <p:sldId id="405" r:id="rId38"/>
    <p:sldId id="406" r:id="rId39"/>
    <p:sldId id="407" r:id="rId40"/>
    <p:sldId id="359" r:id="rId41"/>
    <p:sldId id="707" r:id="rId42"/>
    <p:sldId id="720" r:id="rId43"/>
    <p:sldId id="721" r:id="rId44"/>
    <p:sldId id="722" r:id="rId45"/>
    <p:sldId id="723" r:id="rId46"/>
    <p:sldId id="300" r:id="rId47"/>
  </p:sldIdLst>
  <p:sldSz cx="9144000" cy="5143500" type="screen16x9"/>
  <p:notesSz cx="6858000" cy="9144000"/>
  <p:custShowLst>
    <p:custShow name="Opt Notice" id="0">
      <p:sldLst/>
    </p:custShow>
  </p:custShow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6" orient="horz" pos="1620" userDrawn="1">
          <p15:clr>
            <a:srgbClr val="A4A3A4"/>
          </p15:clr>
        </p15:guide>
        <p15:guide id="7" pos="5470">
          <p15:clr>
            <a:srgbClr val="A4A3A4"/>
          </p15:clr>
        </p15:guide>
        <p15:guide id="8" pos="28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32" clrIdx="1"/>
</p:cmAuthorLst>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9208"/>
    <a:srgbClr val="0071C5"/>
    <a:srgbClr val="F83308"/>
    <a:srgbClr val="009FDF"/>
    <a:srgbClr val="F3D54E"/>
    <a:srgbClr val="F0CE3E"/>
    <a:srgbClr val="003C7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96" autoAdjust="0"/>
    <p:restoredTop sz="90493" autoAdjust="0"/>
  </p:normalViewPr>
  <p:slideViewPr>
    <p:cSldViewPr snapToGrid="0">
      <p:cViewPr varScale="1">
        <p:scale>
          <a:sx n="106" d="100"/>
          <a:sy n="106" d="100"/>
        </p:scale>
        <p:origin x="114" y="306"/>
      </p:cViewPr>
      <p:guideLst>
        <p:guide orient="horz" pos="1620"/>
        <p:guide pos="5470"/>
        <p:guide pos="287"/>
      </p:guideLst>
    </p:cSldViewPr>
  </p:slideViewPr>
  <p:outlineViewPr>
    <p:cViewPr>
      <p:scale>
        <a:sx n="33" d="100"/>
        <a:sy n="33" d="100"/>
      </p:scale>
      <p:origin x="0" y="-21942"/>
    </p:cViewPr>
  </p:outlineViewPr>
  <p:notesTextViewPr>
    <p:cViewPr>
      <p:scale>
        <a:sx n="100" d="100"/>
        <a:sy n="100" d="100"/>
      </p:scale>
      <p:origin x="0" y="0"/>
    </p:cViewPr>
  </p:notesTextViewPr>
  <p:sorterViewPr>
    <p:cViewPr>
      <p:scale>
        <a:sx n="156" d="100"/>
        <a:sy n="156" d="100"/>
      </p:scale>
      <p:origin x="0" y="-9072"/>
    </p:cViewPr>
  </p:sorterViewPr>
  <p:notesViewPr>
    <p:cSldViewPr snapToGrid="0" showGuides="1">
      <p:cViewPr varScale="1">
        <p:scale>
          <a:sx n="63" d="100"/>
          <a:sy n="63" d="100"/>
        </p:scale>
        <p:origin x="2285" y="53"/>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commentAuthors" Target="commentAuthor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notesMaster" Target="notesMasters/notesMaster1.xml"/><Relationship Id="rId8" Type="http://schemas.openxmlformats.org/officeDocument/2006/relationships/slide" Target="slides/slide3.xml"/><Relationship Id="rId51"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Intel Clear"/>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ACFD7B2-88A6-E34E-8EF8-CB0C7BA47ADD}" type="datetimeFigureOut">
              <a:rPr lang="en-US" smtClean="0">
                <a:latin typeface="Intel Clear"/>
              </a:rPr>
              <a:pPr/>
              <a:t>8/9/2019</a:t>
            </a:fld>
            <a:endParaRPr lang="en-US" dirty="0">
              <a:latin typeface="Intel Clear"/>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latin typeface="Intel Clear"/>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96CFA4E-18EB-6D49-8DE2-7A74038C2C1C}" type="slidenum">
              <a:rPr lang="en-US" smtClean="0">
                <a:latin typeface="Intel Clear"/>
              </a:rPr>
              <a:pPr/>
              <a:t>‹#›</a:t>
            </a:fld>
            <a:endParaRPr lang="en-US" dirty="0">
              <a:latin typeface="Intel Clear"/>
            </a:endParaRPr>
          </a:p>
        </p:txBody>
      </p:sp>
    </p:spTree>
    <p:extLst>
      <p:ext uri="{BB962C8B-B14F-4D97-AF65-F5344CB8AC3E}">
        <p14:creationId xmlns:p14="http://schemas.microsoft.com/office/powerpoint/2010/main" val="912994123"/>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jpg>
</file>

<file path=ppt/media/image13.jp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jpg>
</file>

<file path=ppt/media/image22.png>
</file>

<file path=ppt/media/image3.png>
</file>

<file path=ppt/media/image4.jpg>
</file>

<file path=ppt/media/image5.png>
</file>

<file path=ppt/media/image6.png>
</file>

<file path=ppt/media/image7.wm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Intel Clear"/>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Intel Clear"/>
              </a:defRPr>
            </a:lvl1pPr>
          </a:lstStyle>
          <a:p>
            <a:fld id="{ED7FC5FE-6F0D-D34A-8EE6-C95B4F5F4DC8}" type="datetimeFigureOut">
              <a:rPr lang="en-US" smtClean="0"/>
              <a:pPr/>
              <a:t>8/9/2019</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Intel Clear"/>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Intel Clear"/>
              </a:defRPr>
            </a:lvl1pPr>
          </a:lstStyle>
          <a:p>
            <a:fld id="{D61C8689-8455-3546-ADF9-3B7273760F66}" type="slidenum">
              <a:rPr lang="en-US" smtClean="0"/>
              <a:pPr/>
              <a:t>‹#›</a:t>
            </a:fld>
            <a:endParaRPr lang="en-US" dirty="0"/>
          </a:p>
        </p:txBody>
      </p:sp>
    </p:spTree>
    <p:extLst>
      <p:ext uri="{BB962C8B-B14F-4D97-AF65-F5344CB8AC3E}">
        <p14:creationId xmlns:p14="http://schemas.microsoft.com/office/powerpoint/2010/main" val="260842922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Intel Clear"/>
        <a:ea typeface="+mn-ea"/>
        <a:cs typeface="+mn-cs"/>
      </a:defRPr>
    </a:lvl1pPr>
    <a:lvl2pPr marL="457200" algn="l" defTabSz="457200" rtl="0" eaLnBrk="1" latinLnBrk="0" hangingPunct="1">
      <a:defRPr sz="1200" kern="1200">
        <a:solidFill>
          <a:schemeClr val="tx1"/>
        </a:solidFill>
        <a:latin typeface="Intel Clear"/>
        <a:ea typeface="+mn-ea"/>
        <a:cs typeface="+mn-cs"/>
      </a:defRPr>
    </a:lvl2pPr>
    <a:lvl3pPr marL="914400" algn="l" defTabSz="457200" rtl="0" eaLnBrk="1" latinLnBrk="0" hangingPunct="1">
      <a:defRPr sz="1200" kern="1200">
        <a:solidFill>
          <a:schemeClr val="tx1"/>
        </a:solidFill>
        <a:latin typeface="Intel Clear"/>
        <a:ea typeface="+mn-ea"/>
        <a:cs typeface="+mn-cs"/>
      </a:defRPr>
    </a:lvl3pPr>
    <a:lvl4pPr marL="1371600" algn="l" defTabSz="457200" rtl="0" eaLnBrk="1" latinLnBrk="0" hangingPunct="1">
      <a:defRPr sz="1200" kern="1200">
        <a:solidFill>
          <a:schemeClr val="tx1"/>
        </a:solidFill>
        <a:latin typeface="Intel Clear"/>
        <a:ea typeface="+mn-ea"/>
        <a:cs typeface="+mn-cs"/>
      </a:defRPr>
    </a:lvl4pPr>
    <a:lvl5pPr marL="1828800" algn="l" defTabSz="457200" rtl="0" eaLnBrk="1" latinLnBrk="0" hangingPunct="1">
      <a:defRPr sz="1200" kern="1200">
        <a:solidFill>
          <a:schemeClr val="tx1"/>
        </a:solidFill>
        <a:latin typeface="Intel Clear"/>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2</a:t>
            </a:fld>
            <a:endParaRPr lang="en-US" dirty="0"/>
          </a:p>
        </p:txBody>
      </p:sp>
    </p:spTree>
    <p:extLst>
      <p:ext uri="{BB962C8B-B14F-4D97-AF65-F5344CB8AC3E}">
        <p14:creationId xmlns:p14="http://schemas.microsoft.com/office/powerpoint/2010/main" val="10829912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22</a:t>
            </a:fld>
            <a:endParaRPr lang="en-US" dirty="0"/>
          </a:p>
        </p:txBody>
      </p:sp>
    </p:spTree>
    <p:extLst>
      <p:ext uri="{BB962C8B-B14F-4D97-AF65-F5344CB8AC3E}">
        <p14:creationId xmlns:p14="http://schemas.microsoft.com/office/powerpoint/2010/main" val="8638547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26</a:t>
            </a:fld>
            <a:endParaRPr lang="en-US" dirty="0"/>
          </a:p>
        </p:txBody>
      </p:sp>
    </p:spTree>
    <p:extLst>
      <p:ext uri="{BB962C8B-B14F-4D97-AF65-F5344CB8AC3E}">
        <p14:creationId xmlns:p14="http://schemas.microsoft.com/office/powerpoint/2010/main" val="26791315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27</a:t>
            </a:fld>
            <a:endParaRPr lang="en-US" dirty="0"/>
          </a:p>
        </p:txBody>
      </p:sp>
    </p:spTree>
    <p:extLst>
      <p:ext uri="{BB962C8B-B14F-4D97-AF65-F5344CB8AC3E}">
        <p14:creationId xmlns:p14="http://schemas.microsoft.com/office/powerpoint/2010/main" val="17682674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30</a:t>
            </a:fld>
            <a:endParaRPr lang="en-US" dirty="0"/>
          </a:p>
        </p:txBody>
      </p:sp>
    </p:spTree>
    <p:extLst>
      <p:ext uri="{BB962C8B-B14F-4D97-AF65-F5344CB8AC3E}">
        <p14:creationId xmlns:p14="http://schemas.microsoft.com/office/powerpoint/2010/main" val="29661488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33</a:t>
            </a:fld>
            <a:endParaRPr lang="en-US" dirty="0"/>
          </a:p>
        </p:txBody>
      </p:sp>
    </p:spTree>
    <p:extLst>
      <p:ext uri="{BB962C8B-B14F-4D97-AF65-F5344CB8AC3E}">
        <p14:creationId xmlns:p14="http://schemas.microsoft.com/office/powerpoint/2010/main" val="30440299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ru-RU"/>
          </a:p>
        </p:txBody>
      </p:sp>
      <p:sp>
        <p:nvSpPr>
          <p:cNvPr id="4" name="Slide Number Placeholder 3"/>
          <p:cNvSpPr>
            <a:spLocks noGrp="1"/>
          </p:cNvSpPr>
          <p:nvPr>
            <p:ph type="sldNum" sz="quarter" idx="10"/>
          </p:nvPr>
        </p:nvSpPr>
        <p:spPr/>
        <p:txBody>
          <a:bodyPr/>
          <a:lstStyle/>
          <a:p>
            <a:fld id="{D61C8689-8455-3546-ADF9-3B7273760F66}" type="slidenum">
              <a:rPr lang="en-US" smtClean="0">
                <a:solidFill>
                  <a:prstClr val="black"/>
                </a:solidFill>
              </a:rPr>
              <a:pPr/>
              <a:t>40</a:t>
            </a:fld>
            <a:endParaRPr lang="en-US" dirty="0">
              <a:solidFill>
                <a:prstClr val="black"/>
              </a:solidFill>
            </a:endParaRPr>
          </a:p>
        </p:txBody>
      </p:sp>
    </p:spTree>
    <p:extLst>
      <p:ext uri="{BB962C8B-B14F-4D97-AF65-F5344CB8AC3E}">
        <p14:creationId xmlns:p14="http://schemas.microsoft.com/office/powerpoint/2010/main" val="268526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683E88-F191-4F69-A29D-62A3EA806C1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990998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C02897E-1B9B-4D97-95E3-E7A13458AE7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32529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1C8689-8455-3546-ADF9-3B7273760F66}" type="slidenum">
              <a:rPr lang="en-US" smtClean="0"/>
              <a:pPr/>
              <a:t>6</a:t>
            </a:fld>
            <a:endParaRPr lang="en-US" dirty="0"/>
          </a:p>
        </p:txBody>
      </p:sp>
    </p:spTree>
    <p:extLst>
      <p:ext uri="{BB962C8B-B14F-4D97-AF65-F5344CB8AC3E}">
        <p14:creationId xmlns:p14="http://schemas.microsoft.com/office/powerpoint/2010/main" val="34145032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7</a:t>
            </a:fld>
            <a:endParaRPr lang="en-US" dirty="0"/>
          </a:p>
        </p:txBody>
      </p:sp>
    </p:spTree>
    <p:extLst>
      <p:ext uri="{BB962C8B-B14F-4D97-AF65-F5344CB8AC3E}">
        <p14:creationId xmlns:p14="http://schemas.microsoft.com/office/powerpoint/2010/main" val="29285460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8</a:t>
            </a:fld>
            <a:endParaRPr lang="en-US" dirty="0"/>
          </a:p>
        </p:txBody>
      </p:sp>
    </p:spTree>
    <p:extLst>
      <p:ext uri="{BB962C8B-B14F-4D97-AF65-F5344CB8AC3E}">
        <p14:creationId xmlns:p14="http://schemas.microsoft.com/office/powerpoint/2010/main" val="9463956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file:///C:/Users/xinyex/Desktop/OpenVINO%20Workshop/OpenVINO%20R5.445%20documentation/_docs_IE_DG_supported_plugins_CPU.html</a:t>
            </a:r>
          </a:p>
        </p:txBody>
      </p:sp>
      <p:sp>
        <p:nvSpPr>
          <p:cNvPr id="4" name="Slide Number Placeholder 3"/>
          <p:cNvSpPr>
            <a:spLocks noGrp="1"/>
          </p:cNvSpPr>
          <p:nvPr>
            <p:ph type="sldNum" sz="quarter" idx="10"/>
          </p:nvPr>
        </p:nvSpPr>
        <p:spPr/>
        <p:txBody>
          <a:bodyPr/>
          <a:lstStyle/>
          <a:p>
            <a:fld id="{D61C8689-8455-3546-ADF9-3B7273760F66}" type="slidenum">
              <a:rPr lang="en-US" smtClean="0"/>
              <a:pPr/>
              <a:t>11</a:t>
            </a:fld>
            <a:endParaRPr lang="en-US" dirty="0"/>
          </a:p>
        </p:txBody>
      </p:sp>
    </p:spTree>
    <p:extLst>
      <p:ext uri="{BB962C8B-B14F-4D97-AF65-F5344CB8AC3E}">
        <p14:creationId xmlns:p14="http://schemas.microsoft.com/office/powerpoint/2010/main" val="27561896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16</a:t>
            </a:fld>
            <a:endParaRPr lang="en-US" dirty="0"/>
          </a:p>
        </p:txBody>
      </p:sp>
    </p:spTree>
    <p:extLst>
      <p:ext uri="{BB962C8B-B14F-4D97-AF65-F5344CB8AC3E}">
        <p14:creationId xmlns:p14="http://schemas.microsoft.com/office/powerpoint/2010/main" val="6593634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21</a:t>
            </a:fld>
            <a:endParaRPr lang="en-US" dirty="0"/>
          </a:p>
        </p:txBody>
      </p:sp>
    </p:spTree>
    <p:extLst>
      <p:ext uri="{BB962C8B-B14F-4D97-AF65-F5344CB8AC3E}">
        <p14:creationId xmlns:p14="http://schemas.microsoft.com/office/powerpoint/2010/main" val="224789146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Radial Gradient">
    <p:bg>
      <p:bgPr>
        <a:blipFill dpi="0" rotWithShape="1">
          <a:blip r:embed="rId2"/>
          <a:srcRect/>
          <a:stretch>
            <a:fillRect/>
          </a:stretch>
        </a:blipFill>
        <a:effectLst/>
      </p:bgPr>
    </p:bg>
    <p:spTree>
      <p:nvGrpSpPr>
        <p:cNvPr id="1" name=""/>
        <p:cNvGrpSpPr/>
        <p:nvPr/>
      </p:nvGrpSpPr>
      <p:grpSpPr>
        <a:xfrm>
          <a:off x="0" y="0"/>
          <a:ext cx="0" cy="0"/>
          <a:chOff x="0" y="0"/>
          <a:chExt cx="0" cy="0"/>
        </a:xfrm>
      </p:grpSpPr>
      <p:pic>
        <p:nvPicPr>
          <p:cNvPr id="6" name="Picture 2"/>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451798" y="383170"/>
            <a:ext cx="1248049" cy="829850"/>
          </a:xfrm>
          <a:prstGeom prst="rect">
            <a:avLst/>
          </a:prstGeom>
          <a:noFill/>
          <a:extLst>
            <a:ext uri="{909E8E84-426E-40dd-AFC4-6F175D3DCCD1}">
              <a14:hiddenFill xmlns="" xmlns:a14="http://schemas.microsoft.com/office/drawing/2010/main">
                <a:solidFill>
                  <a:srgbClr val="FFFFFF"/>
                </a:solidFill>
              </a14:hiddenFill>
            </a:ext>
          </a:extLst>
        </p:spPr>
      </p:pic>
      <p:sp>
        <p:nvSpPr>
          <p:cNvPr id="7" name="Subtitle 2"/>
          <p:cNvSpPr>
            <a:spLocks noGrp="1"/>
          </p:cNvSpPr>
          <p:nvPr>
            <p:ph type="subTitle" idx="1" hasCustomPrompt="1"/>
          </p:nvPr>
        </p:nvSpPr>
        <p:spPr>
          <a:xfrm>
            <a:off x="455614" y="3493008"/>
            <a:ext cx="6330212" cy="925360"/>
          </a:xfrm>
        </p:spPr>
        <p:txBody>
          <a:bodyPr lIns="0" rIns="0">
            <a:noAutofit/>
          </a:bodyPr>
          <a:lstStyle>
            <a:lvl1pPr marL="0" indent="0" algn="l">
              <a:buNone/>
              <a:defRPr lang="en-US" sz="1600" b="0" i="0" kern="1200" baseline="0" dirty="0" smtClean="0">
                <a:solidFill>
                  <a:srgbClr val="F3D54E"/>
                </a:solidFill>
                <a:latin typeface="Intel Clear"/>
                <a:ea typeface="+mn-ea"/>
                <a:cs typeface="Intel Clear"/>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16pt Intel Clear Subhead, Date, Etc.</a:t>
            </a:r>
          </a:p>
        </p:txBody>
      </p:sp>
      <p:sp>
        <p:nvSpPr>
          <p:cNvPr id="13" name="Title 1"/>
          <p:cNvSpPr>
            <a:spLocks noGrp="1"/>
          </p:cNvSpPr>
          <p:nvPr>
            <p:ph type="ctrTitle" hasCustomPrompt="1"/>
          </p:nvPr>
        </p:nvSpPr>
        <p:spPr>
          <a:xfrm>
            <a:off x="454027" y="2479534"/>
            <a:ext cx="8212886" cy="1002290"/>
          </a:xfrm>
        </p:spPr>
        <p:txBody>
          <a:bodyPr lIns="0" rIns="0" anchor="b" anchorCtr="0">
            <a:noAutofit/>
          </a:bodyPr>
          <a:lstStyle>
            <a:lvl1pPr>
              <a:lnSpc>
                <a:spcPts val="5500"/>
              </a:lnSpc>
              <a:spcBef>
                <a:spcPts val="2400"/>
              </a:spcBef>
              <a:defRPr sz="5000" b="0" spc="100" baseline="0">
                <a:solidFill>
                  <a:schemeClr val="bg1"/>
                </a:solidFill>
                <a:latin typeface="Intel Clear"/>
                <a:cs typeface="Intel Clear"/>
              </a:defRPr>
            </a:lvl1pPr>
          </a:lstStyle>
          <a:p>
            <a:r>
              <a:rPr lang="en-US" dirty="0"/>
              <a:t>50pt Intel Clear Title</a:t>
            </a:r>
            <a:br>
              <a:rPr lang="en-US" dirty="0"/>
            </a:br>
            <a:r>
              <a:rPr lang="en-US" dirty="0"/>
              <a:t>with Radial Gradient</a:t>
            </a:r>
          </a:p>
        </p:txBody>
      </p:sp>
    </p:spTree>
    <p:extLst>
      <p:ext uri="{BB962C8B-B14F-4D97-AF65-F5344CB8AC3E}">
        <p14:creationId xmlns:p14="http://schemas.microsoft.com/office/powerpoint/2010/main" val="1447280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and Right Image">
    <p:spTree>
      <p:nvGrpSpPr>
        <p:cNvPr id="1" name=""/>
        <p:cNvGrpSpPr/>
        <p:nvPr/>
      </p:nvGrpSpPr>
      <p:grpSpPr>
        <a:xfrm>
          <a:off x="0" y="0"/>
          <a:ext cx="0" cy="0"/>
          <a:chOff x="0" y="0"/>
          <a:chExt cx="0" cy="0"/>
        </a:xfrm>
      </p:grpSpPr>
      <p:sp>
        <p:nvSpPr>
          <p:cNvPr id="9" name="Picture Placeholder 8"/>
          <p:cNvSpPr>
            <a:spLocks noGrp="1"/>
          </p:cNvSpPr>
          <p:nvPr>
            <p:ph type="pic" sz="quarter" idx="13" hasCustomPrompt="1"/>
          </p:nvPr>
        </p:nvSpPr>
        <p:spPr>
          <a:xfrm>
            <a:off x="4678364" y="2"/>
            <a:ext cx="4465637" cy="4768849"/>
          </a:xfrm>
          <a:solidFill>
            <a:schemeClr val="bg2">
              <a:lumMod val="60000"/>
              <a:lumOff val="40000"/>
            </a:schemeClr>
          </a:solidFill>
        </p:spPr>
        <p:txBody>
          <a:bodyPr/>
          <a:lstStyle>
            <a:lvl1pPr>
              <a:defRPr baseline="0"/>
            </a:lvl1pPr>
          </a:lstStyle>
          <a:p>
            <a:r>
              <a:rPr lang="en-US" dirty="0"/>
              <a:t>Insert photo here. Drag picture to placeholder or click icon to add.</a:t>
            </a:r>
          </a:p>
        </p:txBody>
      </p:sp>
      <p:sp>
        <p:nvSpPr>
          <p:cNvPr id="2" name="Title 1"/>
          <p:cNvSpPr>
            <a:spLocks noGrp="1"/>
          </p:cNvSpPr>
          <p:nvPr>
            <p:ph type="title" hasCustomPrompt="1"/>
          </p:nvPr>
        </p:nvSpPr>
        <p:spPr>
          <a:xfrm>
            <a:off x="455614" y="308848"/>
            <a:ext cx="4006850" cy="868680"/>
          </a:xfrm>
        </p:spPr>
        <p:txBody>
          <a:bodyPr>
            <a:noAutofit/>
          </a:bodyPr>
          <a:lstStyle>
            <a:lvl1pPr>
              <a:defRPr sz="2800" b="0" i="0" baseline="0">
                <a:latin typeface="Intel Clear"/>
                <a:cs typeface="Intel Clear"/>
              </a:defRPr>
            </a:lvl1pPr>
          </a:lstStyle>
          <a:p>
            <a:r>
              <a:rPr lang="en-US" dirty="0"/>
              <a:t>28pt Intel Clear Headline</a:t>
            </a:r>
          </a:p>
        </p:txBody>
      </p:sp>
      <p:sp>
        <p:nvSpPr>
          <p:cNvPr id="6" name="Slide Number Placeholder 5"/>
          <p:cNvSpPr>
            <a:spLocks noGrp="1"/>
          </p:cNvSpPr>
          <p:nvPr>
            <p:ph type="sldNum" sz="quarter" idx="12"/>
          </p:nvPr>
        </p:nvSpPr>
        <p:spPr>
          <a:xfrm>
            <a:off x="6872352" y="4824387"/>
            <a:ext cx="2133600" cy="273844"/>
          </a:xfrm>
        </p:spPr>
        <p:txBody>
          <a:bodyPr/>
          <a:lstStyle/>
          <a:p>
            <a:fld id="{EE2556C5-CE8C-6547-B838-EA80C61A4AF7}" type="slidenum">
              <a:rPr lang="en-US" smtClean="0">
                <a:solidFill>
                  <a:prstClr val="white"/>
                </a:solidFill>
              </a:rPr>
              <a:pPr/>
              <a:t>‹#›</a:t>
            </a:fld>
            <a:endParaRPr lang="en-US" dirty="0">
              <a:solidFill>
                <a:prstClr val="white"/>
              </a:solidFill>
            </a:endParaRPr>
          </a:p>
        </p:txBody>
      </p:sp>
      <p:sp>
        <p:nvSpPr>
          <p:cNvPr id="17" name="Content Placeholder 2"/>
          <p:cNvSpPr>
            <a:spLocks noGrp="1"/>
          </p:cNvSpPr>
          <p:nvPr>
            <p:ph sz="half" idx="1" hasCustomPrompt="1"/>
          </p:nvPr>
        </p:nvSpPr>
        <p:spPr>
          <a:xfrm>
            <a:off x="455614" y="1325244"/>
            <a:ext cx="4006850" cy="3425825"/>
          </a:xfrm>
        </p:spPr>
        <p:txBody>
          <a:bodyPr vert="horz" lIns="0" tIns="0" rIns="0" bIns="0" rtlCol="0">
            <a:noAutofit/>
          </a:bodyPr>
          <a:lstStyle>
            <a:lvl1pPr>
              <a:defRPr lang="en-US" dirty="0" smtClean="0"/>
            </a:lvl1pPr>
            <a:lvl2pPr>
              <a:defRPr lang="en-US" dirty="0" smtClean="0"/>
            </a:lvl2pPr>
            <a:lvl3pPr>
              <a:defRPr lang="en-US" sz="1400" dirty="0" smtClean="0"/>
            </a:lvl3pPr>
            <a:lvl4pPr>
              <a:defRPr lang="en-US" sz="1200" dirty="0" smtClean="0"/>
            </a:lvl4pPr>
            <a:lvl5pPr>
              <a:defRPr lang="en-US" sz="1200" dirty="0"/>
            </a:lvl5pPr>
          </a:lstStyle>
          <a:p>
            <a:pPr marR="0" lvl="0" fontAlgn="auto">
              <a:lnSpc>
                <a:spcPct val="100000"/>
              </a:lnSpc>
              <a:buClrTx/>
              <a:buSzTx/>
              <a:tabLst/>
            </a:pPr>
            <a:r>
              <a:rPr lang="en-US" dirty="0"/>
              <a:t>18pt Intel Clear body text</a:t>
            </a:r>
          </a:p>
          <a:p>
            <a:pPr marR="0" lvl="1" fontAlgn="auto">
              <a:lnSpc>
                <a:spcPct val="100000"/>
              </a:lnSpc>
              <a:spcAft>
                <a:spcPts val="0"/>
              </a:spcAft>
              <a:buClrTx/>
              <a:buSzTx/>
              <a:tabLst/>
            </a:pPr>
            <a:r>
              <a:rPr lang="en-US" dirty="0"/>
              <a:t>16pt Intel Clear bullet one</a:t>
            </a:r>
          </a:p>
          <a:p>
            <a:pPr lvl="2"/>
            <a:r>
              <a:rPr lang="en-US" dirty="0" err="1"/>
              <a:t>14pt</a:t>
            </a:r>
            <a:r>
              <a:rPr lang="en-US" dirty="0"/>
              <a:t> Intel Clear third level</a:t>
            </a:r>
          </a:p>
          <a:p>
            <a:pPr lvl="3"/>
            <a:r>
              <a:rPr lang="en-US" dirty="0" err="1"/>
              <a:t>12pt</a:t>
            </a:r>
            <a:r>
              <a:rPr lang="en-US" dirty="0"/>
              <a:t> Intel Clear fourth level</a:t>
            </a:r>
          </a:p>
          <a:p>
            <a:pPr lvl="4"/>
            <a:r>
              <a:rPr lang="en-US" dirty="0" err="1"/>
              <a:t>12pt</a:t>
            </a:r>
            <a:r>
              <a:rPr lang="en-US" dirty="0"/>
              <a:t> Intel Clear fifth level</a:t>
            </a:r>
          </a:p>
        </p:txBody>
      </p:sp>
    </p:spTree>
    <p:extLst>
      <p:ext uri="{BB962C8B-B14F-4D97-AF65-F5344CB8AC3E}">
        <p14:creationId xmlns:p14="http://schemas.microsoft.com/office/powerpoint/2010/main" val="18766058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White Section Break">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lvl1pPr>
              <a:defRPr>
                <a:solidFill>
                  <a:schemeClr val="bg1"/>
                </a:solidFill>
              </a:defRPr>
            </a:lvl1pPr>
          </a:lstStyle>
          <a:p>
            <a:fld id="{EE2556C5-CE8C-6547-B838-EA80C61A4AF7}" type="slidenum">
              <a:rPr lang="en-US" smtClean="0">
                <a:solidFill>
                  <a:prstClr val="white"/>
                </a:solidFill>
              </a:rPr>
              <a:pPr/>
              <a:t>‹#›</a:t>
            </a:fld>
            <a:endParaRPr lang="en-US" dirty="0">
              <a:solidFill>
                <a:prstClr val="white"/>
              </a:solidFill>
            </a:endParaRPr>
          </a:p>
        </p:txBody>
      </p:sp>
      <p:sp>
        <p:nvSpPr>
          <p:cNvPr id="5" name="Subtitle 2"/>
          <p:cNvSpPr>
            <a:spLocks noGrp="1"/>
          </p:cNvSpPr>
          <p:nvPr>
            <p:ph type="subTitle" idx="4294967295"/>
          </p:nvPr>
        </p:nvSpPr>
        <p:spPr>
          <a:xfrm>
            <a:off x="455614" y="3461259"/>
            <a:ext cx="6330212" cy="925360"/>
          </a:xfrm>
        </p:spPr>
        <p:txBody>
          <a:bodyPr lIns="0" rIns="0">
            <a:noAutofit/>
          </a:bodyPr>
          <a:lstStyle>
            <a:lvl1pPr marL="0" indent="0" algn="l">
              <a:spcBef>
                <a:spcPts val="900"/>
              </a:spcBef>
              <a:buNone/>
              <a:defRPr sz="1200" b="0" i="0" baseline="0">
                <a:solidFill>
                  <a:srgbClr val="F3D54E"/>
                </a:solidFill>
                <a:latin typeface="Intel Clear"/>
                <a:cs typeface="Intel Clear"/>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16pt Intel Clear Subhead, Date, Etc.</a:t>
            </a:r>
          </a:p>
        </p:txBody>
      </p:sp>
      <p:sp>
        <p:nvSpPr>
          <p:cNvPr id="7" name="Title 1"/>
          <p:cNvSpPr>
            <a:spLocks noGrp="1"/>
          </p:cNvSpPr>
          <p:nvPr>
            <p:ph type="ctrTitle" hasCustomPrompt="1"/>
          </p:nvPr>
        </p:nvSpPr>
        <p:spPr>
          <a:xfrm>
            <a:off x="438337" y="2415093"/>
            <a:ext cx="8212886" cy="1002290"/>
          </a:xfrm>
        </p:spPr>
        <p:txBody>
          <a:bodyPr lIns="0" rIns="0" anchor="b" anchorCtr="0">
            <a:noAutofit/>
          </a:bodyPr>
          <a:lstStyle>
            <a:lvl1pPr>
              <a:lnSpc>
                <a:spcPct val="100000"/>
              </a:lnSpc>
              <a:spcBef>
                <a:spcPts val="0"/>
              </a:spcBef>
              <a:spcAft>
                <a:spcPts val="450"/>
              </a:spcAft>
              <a:defRPr sz="4000" b="0" spc="100" baseline="0">
                <a:solidFill>
                  <a:srgbClr val="003C71"/>
                </a:solidFill>
                <a:latin typeface="Intel Clear"/>
                <a:cs typeface="Intel Clear"/>
              </a:defRPr>
            </a:lvl1pPr>
          </a:lstStyle>
          <a:p>
            <a:pPr>
              <a:lnSpc>
                <a:spcPct val="100000"/>
              </a:lnSpc>
              <a:spcBef>
                <a:spcPts val="0"/>
              </a:spcBef>
              <a:spcAft>
                <a:spcPts val="600"/>
              </a:spcAft>
            </a:pPr>
            <a:r>
              <a:rPr lang="en-US" spc="0" dirty="0"/>
              <a:t>40pt Intel Clear</a:t>
            </a:r>
            <a:br>
              <a:rPr lang="en-US" spc="0" dirty="0"/>
            </a:br>
            <a:r>
              <a:rPr lang="en-US" spc="0" dirty="0"/>
              <a:t>White Section Break</a:t>
            </a:r>
          </a:p>
        </p:txBody>
      </p:sp>
    </p:spTree>
    <p:extLst>
      <p:ext uri="{BB962C8B-B14F-4D97-AF65-F5344CB8AC3E}">
        <p14:creationId xmlns:p14="http://schemas.microsoft.com/office/powerpoint/2010/main" val="6454603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lue Section Break">
    <p:bg>
      <p:bgPr>
        <a:blipFill rotWithShape="1">
          <a:blip r:embed="rId2"/>
          <a:stretch>
            <a:fillRect/>
          </a:stretch>
        </a:blipFill>
        <a:effectLst/>
      </p:bgPr>
    </p:bg>
    <p:spTree>
      <p:nvGrpSpPr>
        <p:cNvPr id="1" name=""/>
        <p:cNvGrpSpPr/>
        <p:nvPr/>
      </p:nvGrpSpPr>
      <p:grpSpPr>
        <a:xfrm>
          <a:off x="0" y="0"/>
          <a:ext cx="0" cy="0"/>
          <a:chOff x="0" y="0"/>
          <a:chExt cx="0" cy="0"/>
        </a:xfrm>
      </p:grpSpPr>
      <p:sp>
        <p:nvSpPr>
          <p:cNvPr id="5" name="Subtitle 2"/>
          <p:cNvSpPr>
            <a:spLocks noGrp="1"/>
          </p:cNvSpPr>
          <p:nvPr>
            <p:ph type="subTitle" idx="4294967295"/>
          </p:nvPr>
        </p:nvSpPr>
        <p:spPr>
          <a:xfrm>
            <a:off x="455614" y="3461259"/>
            <a:ext cx="6330212" cy="925360"/>
          </a:xfrm>
        </p:spPr>
        <p:txBody>
          <a:bodyPr lIns="0" rIns="0">
            <a:noAutofit/>
          </a:bodyPr>
          <a:lstStyle>
            <a:lvl1pPr marL="0" indent="0" algn="l">
              <a:buNone/>
              <a:defRPr sz="1200" b="0" i="0" baseline="0">
                <a:solidFill>
                  <a:srgbClr val="F3D54E"/>
                </a:solidFill>
                <a:latin typeface="Intel Clear"/>
                <a:cs typeface="Intel Clear"/>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16pt Intel Clear Subhead, Date, Etc.</a:t>
            </a:r>
          </a:p>
        </p:txBody>
      </p:sp>
      <p:sp>
        <p:nvSpPr>
          <p:cNvPr id="7" name="Title 1"/>
          <p:cNvSpPr>
            <a:spLocks noGrp="1"/>
          </p:cNvSpPr>
          <p:nvPr>
            <p:ph type="ctrTitle"/>
          </p:nvPr>
        </p:nvSpPr>
        <p:spPr>
          <a:xfrm>
            <a:off x="438337" y="2415093"/>
            <a:ext cx="8212886" cy="1002290"/>
          </a:xfrm>
        </p:spPr>
        <p:txBody>
          <a:bodyPr lIns="0" rIns="0" anchor="b" anchorCtr="0">
            <a:noAutofit/>
          </a:bodyPr>
          <a:lstStyle>
            <a:lvl1pPr>
              <a:lnSpc>
                <a:spcPct val="100000"/>
              </a:lnSpc>
              <a:spcBef>
                <a:spcPts val="0"/>
              </a:spcBef>
              <a:spcAft>
                <a:spcPts val="450"/>
              </a:spcAft>
              <a:defRPr sz="4000" b="0" spc="100" baseline="0">
                <a:solidFill>
                  <a:schemeClr val="bg1"/>
                </a:solidFill>
                <a:latin typeface="Intel Clear"/>
                <a:cs typeface="Intel Clear"/>
              </a:defRPr>
            </a:lvl1pPr>
          </a:lstStyle>
          <a:p>
            <a:pPr>
              <a:lnSpc>
                <a:spcPct val="100000"/>
              </a:lnSpc>
              <a:spcBef>
                <a:spcPts val="0"/>
              </a:spcBef>
              <a:spcAft>
                <a:spcPts val="600"/>
              </a:spcAft>
            </a:pPr>
            <a:r>
              <a:rPr lang="en-US" spc="0" dirty="0"/>
              <a:t>40pt Intel Clear</a:t>
            </a:r>
            <a:br>
              <a:rPr lang="en-US" spc="0" dirty="0"/>
            </a:br>
            <a:r>
              <a:rPr lang="en-US" spc="0" dirty="0"/>
              <a:t>Blue Section Break</a:t>
            </a:r>
          </a:p>
        </p:txBody>
      </p:sp>
      <p:sp>
        <p:nvSpPr>
          <p:cNvPr id="9" name="Slide Number Placeholder 5"/>
          <p:cNvSpPr>
            <a:spLocks noGrp="1"/>
          </p:cNvSpPr>
          <p:nvPr>
            <p:ph type="sldNum" sz="quarter" idx="12"/>
          </p:nvPr>
        </p:nvSpPr>
        <p:spPr>
          <a:xfrm>
            <a:off x="6872352" y="4824387"/>
            <a:ext cx="2133600" cy="273844"/>
          </a:xfrm>
        </p:spPr>
        <p:txBody>
          <a:bodyPr/>
          <a:lstStyle/>
          <a:p>
            <a:fld id="{EE2556C5-CE8C-6547-B838-EA80C61A4AF7}"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34781956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Hero Tex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55613" y="2234883"/>
            <a:ext cx="7772400" cy="1125140"/>
          </a:xfrm>
        </p:spPr>
        <p:txBody>
          <a:bodyPr anchor="t" anchorCtr="0">
            <a:noAutofit/>
          </a:bodyPr>
          <a:lstStyle>
            <a:lvl1pPr marL="0" indent="0">
              <a:buNone/>
              <a:defRPr sz="4000" b="0" baseline="0">
                <a:solidFill>
                  <a:schemeClr val="accent2"/>
                </a:solidFill>
                <a:latin typeface="Intel Clear Light" panose="020B0404020203020204" pitchFamily="34" charset="0"/>
                <a:ea typeface="Intel Clear Light" panose="020B0404020203020204" pitchFamily="34" charset="0"/>
                <a:cs typeface="Intel Clear Light" panose="020B0404020203020204" pitchFamily="34" charset="0"/>
              </a:defRPr>
            </a:lvl1pPr>
            <a:lvl2pPr marL="457189" indent="0">
              <a:buNone/>
              <a:defRPr sz="1800">
                <a:solidFill>
                  <a:schemeClr val="tx1">
                    <a:tint val="75000"/>
                  </a:schemeClr>
                </a:solidFill>
              </a:defRPr>
            </a:lvl2pPr>
            <a:lvl3pPr marL="914378"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2"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r>
              <a:rPr lang="en-US" dirty="0"/>
              <a:t>40pt Intel Clear Light Body.</a:t>
            </a:r>
            <a:br>
              <a:rPr lang="en-US" dirty="0"/>
            </a:br>
            <a:r>
              <a:rPr lang="en-US" dirty="0"/>
              <a:t>For content that is not a section, but has a big idea in text only.</a:t>
            </a: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EE2556C5-CE8C-6547-B838-EA80C61A4AF7}" type="slidenum">
              <a:rPr lang="en-US" smtClean="0">
                <a:solidFill>
                  <a:prstClr val="white"/>
                </a:solidFill>
              </a:rPr>
              <a:pPr/>
              <a:t>‹#›</a:t>
            </a:fld>
            <a:endParaRPr lang="en-US" dirty="0">
              <a:solidFill>
                <a:prstClr val="white"/>
              </a:solidFill>
            </a:endParaRPr>
          </a:p>
        </p:txBody>
      </p:sp>
      <p:sp>
        <p:nvSpPr>
          <p:cNvPr id="5" name="Title 1"/>
          <p:cNvSpPr>
            <a:spLocks noGrp="1"/>
          </p:cNvSpPr>
          <p:nvPr>
            <p:ph type="title"/>
          </p:nvPr>
        </p:nvSpPr>
        <p:spPr>
          <a:xfrm>
            <a:off x="455613" y="1101795"/>
            <a:ext cx="7772400" cy="1021556"/>
          </a:xfrm>
        </p:spPr>
        <p:txBody>
          <a:bodyPr anchor="b" anchorCtr="0">
            <a:noAutofit/>
          </a:bodyPr>
          <a:lstStyle>
            <a:lvl1pPr algn="l">
              <a:lnSpc>
                <a:spcPct val="80000"/>
              </a:lnSpc>
              <a:defRPr sz="4000" b="0" cap="none" spc="0" baseline="0">
                <a:solidFill>
                  <a:srgbClr val="003C71"/>
                </a:solidFill>
                <a:latin typeface="Intel Clear" panose="020B0604020203020204" pitchFamily="34" charset="0"/>
                <a:ea typeface="Intel Clear" panose="020B0604020203020204" pitchFamily="34" charset="0"/>
                <a:cs typeface="Intel Clear" panose="020B0604020203020204" pitchFamily="34" charset="0"/>
              </a:defRPr>
            </a:lvl1pPr>
          </a:lstStyle>
          <a:p>
            <a:r>
              <a:rPr lang="en-US" dirty="0"/>
              <a:t>40pt Intel Clear Heading</a:t>
            </a:r>
          </a:p>
        </p:txBody>
      </p:sp>
    </p:spTree>
    <p:extLst>
      <p:ext uri="{BB962C8B-B14F-4D97-AF65-F5344CB8AC3E}">
        <p14:creationId xmlns:p14="http://schemas.microsoft.com/office/powerpoint/2010/main" val="253457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Blue Section Break Image">
    <p:bg>
      <p:bgPr>
        <a:gradFill>
          <a:gsLst>
            <a:gs pos="0">
              <a:schemeClr val="tx2"/>
            </a:gs>
            <a:gs pos="50000">
              <a:schemeClr val="accent2"/>
            </a:gs>
          </a:gsLst>
          <a:lin ang="18900000" scaled="1"/>
        </a:gra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3" hasCustomPrompt="1"/>
          </p:nvPr>
        </p:nvSpPr>
        <p:spPr>
          <a:xfrm>
            <a:off x="0" y="2"/>
            <a:ext cx="9144000" cy="2574131"/>
          </a:xfrm>
          <a:solidFill>
            <a:schemeClr val="bg2">
              <a:lumMod val="60000"/>
              <a:lumOff val="40000"/>
            </a:schemeClr>
          </a:solidFill>
        </p:spPr>
        <p:txBody>
          <a:bodyPr/>
          <a:lstStyle>
            <a:lvl1pPr>
              <a:defRPr baseline="0">
                <a:solidFill>
                  <a:srgbClr val="0071C5"/>
                </a:solidFill>
              </a:defRPr>
            </a:lvl1pPr>
          </a:lstStyle>
          <a:p>
            <a:r>
              <a:rPr lang="en-US" dirty="0"/>
              <a:t>Insert photo here. Drag picture to placeholder or click icon to add.</a:t>
            </a:r>
          </a:p>
        </p:txBody>
      </p:sp>
      <p:sp>
        <p:nvSpPr>
          <p:cNvPr id="7" name="Text Placeholder 2"/>
          <p:cNvSpPr>
            <a:spLocks noGrp="1"/>
          </p:cNvSpPr>
          <p:nvPr>
            <p:ph type="body" idx="1" hasCustomPrompt="1"/>
          </p:nvPr>
        </p:nvSpPr>
        <p:spPr>
          <a:xfrm>
            <a:off x="455613" y="3348787"/>
            <a:ext cx="7772400" cy="1125140"/>
          </a:xfrm>
        </p:spPr>
        <p:txBody>
          <a:bodyPr anchor="t" anchorCtr="0">
            <a:noAutofit/>
          </a:bodyPr>
          <a:lstStyle>
            <a:lvl1pPr marL="0" indent="0">
              <a:buNone/>
              <a:defRPr sz="1600" b="0" baseline="0">
                <a:solidFill>
                  <a:srgbClr val="F3D54E"/>
                </a:solidFill>
                <a:latin typeface="+mn-lt"/>
                <a:cs typeface="Intel Clear" panose="020B0604020203020204" pitchFamily="34" charset="0"/>
              </a:defRPr>
            </a:lvl1pPr>
            <a:lvl2pPr marL="457189" indent="0">
              <a:buNone/>
              <a:defRPr sz="1800">
                <a:solidFill>
                  <a:schemeClr val="tx1">
                    <a:tint val="75000"/>
                  </a:schemeClr>
                </a:solidFill>
              </a:defRPr>
            </a:lvl2pPr>
            <a:lvl3pPr marL="914378"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2"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r>
              <a:rPr lang="en-US" dirty="0"/>
              <a:t>16pt Intel Clear Subhead</a:t>
            </a:r>
          </a:p>
        </p:txBody>
      </p:sp>
      <p:sp>
        <p:nvSpPr>
          <p:cNvPr id="10" name="Title 1"/>
          <p:cNvSpPr>
            <a:spLocks noGrp="1"/>
          </p:cNvSpPr>
          <p:nvPr>
            <p:ph type="title" hasCustomPrompt="1"/>
          </p:nvPr>
        </p:nvSpPr>
        <p:spPr>
          <a:xfrm>
            <a:off x="447147" y="2220745"/>
            <a:ext cx="8696854" cy="1021556"/>
          </a:xfrm>
        </p:spPr>
        <p:txBody>
          <a:bodyPr anchor="b" anchorCtr="0">
            <a:noAutofit/>
          </a:bodyPr>
          <a:lstStyle>
            <a:lvl1pPr algn="l">
              <a:lnSpc>
                <a:spcPts val="5500"/>
              </a:lnSpc>
              <a:spcBef>
                <a:spcPts val="2400"/>
              </a:spcBef>
              <a:defRPr sz="4000" b="0" cap="none" spc="0" baseline="0">
                <a:solidFill>
                  <a:schemeClr val="bg1"/>
                </a:solidFill>
                <a:latin typeface="Intel Clear"/>
                <a:cs typeface="Intel Clear"/>
              </a:defRPr>
            </a:lvl1pPr>
          </a:lstStyle>
          <a:p>
            <a:r>
              <a:rPr lang="en-US" dirty="0"/>
              <a:t>40pt Intel Clear Blue Section Break</a:t>
            </a:r>
          </a:p>
        </p:txBody>
      </p:sp>
      <p:sp>
        <p:nvSpPr>
          <p:cNvPr id="9" name="Slide Number Placeholder 5"/>
          <p:cNvSpPr>
            <a:spLocks noGrp="1"/>
          </p:cNvSpPr>
          <p:nvPr>
            <p:ph type="sldNum" sz="quarter" idx="12"/>
          </p:nvPr>
        </p:nvSpPr>
        <p:spPr>
          <a:xfrm>
            <a:off x="6872352" y="4824387"/>
            <a:ext cx="2133600" cy="273844"/>
          </a:xfrm>
        </p:spPr>
        <p:txBody>
          <a:bodyPr/>
          <a:lstStyle/>
          <a:p>
            <a:fld id="{EE2556C5-CE8C-6547-B838-EA80C61A4AF7}"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22826177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EE2556C5-CE8C-6547-B838-EA80C61A4AF7}" type="slidenum">
              <a:rPr lang="en-US" smtClean="0">
                <a:solidFill>
                  <a:prstClr val="white"/>
                </a:solidFill>
              </a:rPr>
              <a:pPr/>
              <a:t>‹#›</a:t>
            </a:fld>
            <a:endParaRPr lang="en-US" dirty="0">
              <a:solidFill>
                <a:prstClr val="white"/>
              </a:solidFill>
            </a:endParaRPr>
          </a:p>
        </p:txBody>
      </p:sp>
      <p:sp>
        <p:nvSpPr>
          <p:cNvPr id="6" name="Title 6"/>
          <p:cNvSpPr>
            <a:spLocks noGrp="1"/>
          </p:cNvSpPr>
          <p:nvPr>
            <p:ph type="title" hasCustomPrompt="1"/>
          </p:nvPr>
        </p:nvSpPr>
        <p:spPr>
          <a:xfrm>
            <a:off x="455613" y="308848"/>
            <a:ext cx="8229600" cy="868680"/>
          </a:xfrm>
        </p:spPr>
        <p:txBody>
          <a:bodyPr/>
          <a:lstStyle>
            <a:lvl1pPr>
              <a:defRPr b="0" i="0" baseline="0">
                <a:solidFill>
                  <a:srgbClr val="003C71"/>
                </a:solidFill>
                <a:latin typeface="Intel Clear"/>
                <a:cs typeface="Intel Clear"/>
              </a:defRPr>
            </a:lvl1pPr>
          </a:lstStyle>
          <a:p>
            <a:r>
              <a:rPr lang="en-US" dirty="0"/>
              <a:t>28pt Intel Clear Headline</a:t>
            </a:r>
          </a:p>
        </p:txBody>
      </p:sp>
    </p:spTree>
    <p:extLst>
      <p:ext uri="{BB962C8B-B14F-4D97-AF65-F5344CB8AC3E}">
        <p14:creationId xmlns:p14="http://schemas.microsoft.com/office/powerpoint/2010/main" val="30793636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E2556C5-CE8C-6547-B838-EA80C61A4AF7}"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16360656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blank" preserve="1">
  <p:cSld name="Back Cover Radial Gradi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2" descr="\\.psf\Home\Desktop\Intel.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477433" y="1875130"/>
            <a:ext cx="2108795" cy="1389888"/>
          </a:xfrm>
          <a:prstGeom prst="rect">
            <a:avLst/>
          </a:prstGeom>
          <a:noFill/>
          <a:extLst>
            <a:ext uri="{909E8E84-426E-40dd-AFC4-6F175D3DCCD1}">
              <a14:hiddenFill xmlns="" xmlns:a14="http://schemas.microsoft.com/office/drawing/2010/main">
                <a:solidFill>
                  <a:srgbClr val="FFFFFF"/>
                </a:solidFill>
              </a14:hiddenFill>
            </a:ext>
          </a:extLst>
        </p:spPr>
      </p:pic>
      <p:sp>
        <p:nvSpPr>
          <p:cNvPr id="5" name="Slide Number Placeholder 4"/>
          <p:cNvSpPr>
            <a:spLocks noGrp="1"/>
          </p:cNvSpPr>
          <p:nvPr>
            <p:ph type="sldNum" sz="quarter" idx="12"/>
          </p:nvPr>
        </p:nvSpPr>
        <p:spPr>
          <a:xfrm>
            <a:off x="6872352" y="4824387"/>
            <a:ext cx="2133600" cy="273844"/>
          </a:xfrm>
        </p:spPr>
        <p:txBody>
          <a:bodyPr/>
          <a:lstStyle/>
          <a:p>
            <a:fld id="{EE2556C5-CE8C-6547-B838-EA80C61A4AF7}"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994075011"/>
      </p:ext>
    </p:extLst>
  </p:cSld>
  <p:clrMapOvr>
    <a:masterClrMapping/>
  </p:clrMapOvr>
  <p:extLst mod="1">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1_Back Cover Radial Gradi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6" descr="int_experience_wht_rgb_3000.png"/>
          <p:cNvPicPr>
            <a:picLocks noChangeAspect="1"/>
          </p:cNvPicPr>
          <p:nvPr userDrawn="1"/>
        </p:nvPicPr>
        <p:blipFill>
          <a:blip r:embed="rId3">
            <a:alphaModFix/>
            <a:extLst>
              <a:ext uri="{28A0092B-C50C-407E-A947-70E740481C1C}">
                <a14:useLocalDpi xmlns:a14="http://schemas.microsoft.com/office/drawing/2010/main" val="0"/>
              </a:ext>
            </a:extLst>
          </a:blip>
          <a:stretch>
            <a:fillRect/>
          </a:stretch>
        </p:blipFill>
        <p:spPr>
          <a:xfrm>
            <a:off x="3490233" y="1693327"/>
            <a:ext cx="2085380" cy="2113879"/>
          </a:xfrm>
          <a:prstGeom prst="rect">
            <a:avLst/>
          </a:prstGeom>
        </p:spPr>
      </p:pic>
      <p:sp>
        <p:nvSpPr>
          <p:cNvPr id="4" name="Rectangle 3"/>
          <p:cNvSpPr/>
          <p:nvPr userDrawn="1"/>
        </p:nvSpPr>
        <p:spPr>
          <a:xfrm>
            <a:off x="454027" y="4895016"/>
            <a:ext cx="1583767" cy="123111"/>
          </a:xfrm>
          <a:prstGeom prst="rect">
            <a:avLst/>
          </a:prstGeom>
        </p:spPr>
        <p:txBody>
          <a:bodyPr wrap="none" lIns="0" tIns="0" rIns="0" bIns="0">
            <a:spAutoFit/>
          </a:bodyPr>
          <a:lstStyle/>
          <a:p>
            <a:pPr defTabSz="457189"/>
            <a:r>
              <a:rPr lang="en-US" sz="800" dirty="0">
                <a:solidFill>
                  <a:prstClr val="white"/>
                </a:solidFill>
                <a:cs typeface="Intel Clear"/>
              </a:rPr>
              <a:t>Core and Visual Computing Group</a:t>
            </a:r>
          </a:p>
        </p:txBody>
      </p:sp>
      <p:sp>
        <p:nvSpPr>
          <p:cNvPr id="5" name="Slide Number Placeholder 4"/>
          <p:cNvSpPr>
            <a:spLocks noGrp="1"/>
          </p:cNvSpPr>
          <p:nvPr>
            <p:ph type="sldNum" sz="quarter" idx="12"/>
          </p:nvPr>
        </p:nvSpPr>
        <p:spPr>
          <a:xfrm>
            <a:off x="6872352" y="4824387"/>
            <a:ext cx="2133600" cy="273844"/>
          </a:xfrm>
        </p:spPr>
        <p:txBody>
          <a:bodyPr/>
          <a:lstStyle/>
          <a:p>
            <a:fld id="{EE2556C5-CE8C-6547-B838-EA80C61A4AF7}"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18787566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A2D3FAD-A239-7E4F-9343-DDF173FC1C7A}"/>
              </a:ext>
            </a:extLst>
          </p:cNvPr>
          <p:cNvSpPr>
            <a:spLocks noGrp="1"/>
          </p:cNvSpPr>
          <p:nvPr>
            <p:ph type="ctrTitle"/>
          </p:nvPr>
        </p:nvSpPr>
        <p:spPr>
          <a:xfrm>
            <a:off x="1143000" y="841375"/>
            <a:ext cx="6858000" cy="17907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490DB4B7-C255-9248-BDEC-3EA54ABD3872}"/>
              </a:ext>
            </a:extLst>
          </p:cNvPr>
          <p:cNvSpPr>
            <a:spLocks noGrp="1"/>
          </p:cNvSpPr>
          <p:nvPr>
            <p:ph type="subTitle" idx="1"/>
          </p:nvPr>
        </p:nvSpPr>
        <p:spPr>
          <a:xfrm>
            <a:off x="1143000" y="2701925"/>
            <a:ext cx="6858000" cy="12414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36122816-84A2-BF45-A0A9-EC5FB55AD244}"/>
              </a:ext>
            </a:extLst>
          </p:cNvPr>
          <p:cNvSpPr>
            <a:spLocks noGrp="1"/>
          </p:cNvSpPr>
          <p:nvPr>
            <p:ph type="dt" sz="half" idx="10"/>
          </p:nvPr>
        </p:nvSpPr>
        <p:spPr/>
        <p:txBody>
          <a:bodyPr/>
          <a:lstStyle/>
          <a:p>
            <a:fld id="{082D3695-2ADB-FF49-AA9B-0A9532FBB457}" type="datetimeFigureOut">
              <a:rPr lang="en-US" smtClean="0"/>
              <a:t>8/9/2019</a:t>
            </a:fld>
            <a:endParaRPr lang="en-US"/>
          </a:p>
        </p:txBody>
      </p:sp>
      <p:sp>
        <p:nvSpPr>
          <p:cNvPr id="5" name="Footer Placeholder 4">
            <a:extLst>
              <a:ext uri="{FF2B5EF4-FFF2-40B4-BE49-F238E27FC236}">
                <a16:creationId xmlns:a16="http://schemas.microsoft.com/office/drawing/2014/main" xmlns="" id="{AE0D231B-FED1-4245-8EA9-2E4BA34A6B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AEB32779-2040-8745-BA6A-90EDD34446C9}"/>
              </a:ext>
            </a:extLst>
          </p:cNvPr>
          <p:cNvSpPr>
            <a:spLocks noGrp="1"/>
          </p:cNvSpPr>
          <p:nvPr>
            <p:ph type="sldNum" sz="quarter" idx="12"/>
          </p:nvPr>
        </p:nvSpPr>
        <p:spPr/>
        <p:txBody>
          <a:bodyPr/>
          <a:lstStyle/>
          <a:p>
            <a:fld id="{06C0E4D6-EF2A-9A4D-B530-616D18062EFF}" type="slidenum">
              <a:rPr lang="en-US" smtClean="0"/>
              <a:t>‹#›</a:t>
            </a:fld>
            <a:endParaRPr lang="en-US"/>
          </a:p>
        </p:txBody>
      </p:sp>
    </p:spTree>
    <p:extLst>
      <p:ext uri="{BB962C8B-B14F-4D97-AF65-F5344CB8AC3E}">
        <p14:creationId xmlns:p14="http://schemas.microsoft.com/office/powerpoint/2010/main" val="35718521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Slide with Radial Gradient">
    <p:bg>
      <p:bgPr>
        <a:blipFill dpi="0" rotWithShape="1">
          <a:blip r:embed="rId2"/>
          <a:srcRect/>
          <a:stretch>
            <a:fillRect/>
          </a:stretch>
        </a:blipFill>
        <a:effectLst/>
      </p:bgPr>
    </p:bg>
    <p:spTree>
      <p:nvGrpSpPr>
        <p:cNvPr id="1" name=""/>
        <p:cNvGrpSpPr/>
        <p:nvPr/>
      </p:nvGrpSpPr>
      <p:grpSpPr>
        <a:xfrm>
          <a:off x="0" y="0"/>
          <a:ext cx="0" cy="0"/>
          <a:chOff x="0" y="0"/>
          <a:chExt cx="0" cy="0"/>
        </a:xfrm>
      </p:grpSpPr>
      <p:pic>
        <p:nvPicPr>
          <p:cNvPr id="10" name="Picture 9" descr="int_experience_hrz_wht_rgb_1500.png"/>
          <p:cNvPicPr>
            <a:picLocks noChangeAspect="1"/>
          </p:cNvPicPr>
          <p:nvPr userDrawn="1"/>
        </p:nvPicPr>
        <p:blipFill>
          <a:blip r:embed="rId3">
            <a:alphaModFix/>
            <a:extLst>
              <a:ext uri="{28A0092B-C50C-407E-A947-70E740481C1C}">
                <a14:useLocalDpi xmlns:a14="http://schemas.microsoft.com/office/drawing/2010/main" val="0"/>
              </a:ext>
            </a:extLst>
          </a:blip>
          <a:stretch>
            <a:fillRect/>
          </a:stretch>
        </p:blipFill>
        <p:spPr>
          <a:xfrm>
            <a:off x="460694" y="389229"/>
            <a:ext cx="2121766" cy="887284"/>
          </a:xfrm>
          <a:prstGeom prst="rect">
            <a:avLst/>
          </a:prstGeom>
        </p:spPr>
      </p:pic>
      <p:sp>
        <p:nvSpPr>
          <p:cNvPr id="7" name="Subtitle 2"/>
          <p:cNvSpPr>
            <a:spLocks noGrp="1"/>
          </p:cNvSpPr>
          <p:nvPr>
            <p:ph type="subTitle" idx="1" hasCustomPrompt="1"/>
          </p:nvPr>
        </p:nvSpPr>
        <p:spPr>
          <a:xfrm>
            <a:off x="455614" y="3493008"/>
            <a:ext cx="6330212" cy="925360"/>
          </a:xfrm>
        </p:spPr>
        <p:txBody>
          <a:bodyPr lIns="0" rIns="0">
            <a:noAutofit/>
          </a:bodyPr>
          <a:lstStyle>
            <a:lvl1pPr marL="0" indent="0" algn="l">
              <a:spcBef>
                <a:spcPts val="900"/>
              </a:spcBef>
              <a:buNone/>
              <a:defRPr sz="1600" b="0" i="0" baseline="0">
                <a:solidFill>
                  <a:srgbClr val="F3D54E"/>
                </a:solidFill>
                <a:latin typeface="Intel Clear"/>
                <a:cs typeface="Intel Clear"/>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16pt Intel Clear Subhead, Date, Etc.</a:t>
            </a:r>
          </a:p>
        </p:txBody>
      </p:sp>
      <p:sp>
        <p:nvSpPr>
          <p:cNvPr id="9" name="Title 1"/>
          <p:cNvSpPr>
            <a:spLocks noGrp="1"/>
          </p:cNvSpPr>
          <p:nvPr>
            <p:ph type="ctrTitle" hasCustomPrompt="1"/>
          </p:nvPr>
        </p:nvSpPr>
        <p:spPr>
          <a:xfrm>
            <a:off x="438337" y="2490718"/>
            <a:ext cx="8212886" cy="1002290"/>
          </a:xfrm>
        </p:spPr>
        <p:txBody>
          <a:bodyPr lIns="0" rIns="0" anchor="b" anchorCtr="0">
            <a:noAutofit/>
          </a:bodyPr>
          <a:lstStyle>
            <a:lvl1pPr>
              <a:lnSpc>
                <a:spcPts val="5500"/>
              </a:lnSpc>
              <a:spcBef>
                <a:spcPts val="2400"/>
              </a:spcBef>
              <a:defRPr sz="5000" b="0" spc="100" baseline="0">
                <a:solidFill>
                  <a:schemeClr val="bg1"/>
                </a:solidFill>
                <a:latin typeface="Intel Clear"/>
                <a:cs typeface="Intel Clear"/>
              </a:defRPr>
            </a:lvl1pPr>
          </a:lstStyle>
          <a:p>
            <a:r>
              <a:rPr lang="en-US" dirty="0"/>
              <a:t>50pt Intel Clear Title</a:t>
            </a:r>
            <a:br>
              <a:rPr lang="en-US" dirty="0"/>
            </a:br>
            <a:r>
              <a:rPr lang="en-US" dirty="0"/>
              <a:t>with Radial Gradient</a:t>
            </a:r>
          </a:p>
        </p:txBody>
      </p:sp>
    </p:spTree>
    <p:extLst>
      <p:ext uri="{BB962C8B-B14F-4D97-AF65-F5344CB8AC3E}">
        <p14:creationId xmlns:p14="http://schemas.microsoft.com/office/powerpoint/2010/main" val="423637708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1835FC0-8388-5944-8A5F-506BCC615FF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08B177F6-EDA3-7640-8B73-996C4D72A58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780E9015-0861-CC4B-BDCF-E09470BD1F29}"/>
              </a:ext>
            </a:extLst>
          </p:cNvPr>
          <p:cNvSpPr>
            <a:spLocks noGrp="1"/>
          </p:cNvSpPr>
          <p:nvPr>
            <p:ph type="dt" sz="half" idx="10"/>
          </p:nvPr>
        </p:nvSpPr>
        <p:spPr/>
        <p:txBody>
          <a:bodyPr/>
          <a:lstStyle/>
          <a:p>
            <a:fld id="{082D3695-2ADB-FF49-AA9B-0A9532FBB457}" type="datetimeFigureOut">
              <a:rPr lang="en-US" smtClean="0"/>
              <a:t>8/9/2019</a:t>
            </a:fld>
            <a:endParaRPr lang="en-US"/>
          </a:p>
        </p:txBody>
      </p:sp>
      <p:sp>
        <p:nvSpPr>
          <p:cNvPr id="5" name="Footer Placeholder 4">
            <a:extLst>
              <a:ext uri="{FF2B5EF4-FFF2-40B4-BE49-F238E27FC236}">
                <a16:creationId xmlns:a16="http://schemas.microsoft.com/office/drawing/2014/main" xmlns="" id="{B7B878F5-229E-4C42-98BD-6ADE588834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B5F3C121-5D11-CE46-BD4C-E3E066E7D8B2}"/>
              </a:ext>
            </a:extLst>
          </p:cNvPr>
          <p:cNvSpPr>
            <a:spLocks noGrp="1"/>
          </p:cNvSpPr>
          <p:nvPr>
            <p:ph type="sldNum" sz="quarter" idx="12"/>
          </p:nvPr>
        </p:nvSpPr>
        <p:spPr/>
        <p:txBody>
          <a:bodyPr/>
          <a:lstStyle/>
          <a:p>
            <a:fld id="{06C0E4D6-EF2A-9A4D-B530-616D18062EFF}" type="slidenum">
              <a:rPr lang="en-US" smtClean="0"/>
              <a:t>‹#›</a:t>
            </a:fld>
            <a:endParaRPr lang="en-US"/>
          </a:p>
        </p:txBody>
      </p:sp>
    </p:spTree>
    <p:extLst>
      <p:ext uri="{BB962C8B-B14F-4D97-AF65-F5344CB8AC3E}">
        <p14:creationId xmlns:p14="http://schemas.microsoft.com/office/powerpoint/2010/main" val="35492272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D80E386-365D-C145-9B4C-E699AB25CE6E}"/>
              </a:ext>
            </a:extLst>
          </p:cNvPr>
          <p:cNvSpPr>
            <a:spLocks noGrp="1"/>
          </p:cNvSpPr>
          <p:nvPr>
            <p:ph type="title"/>
          </p:nvPr>
        </p:nvSpPr>
        <p:spPr>
          <a:xfrm>
            <a:off x="623888" y="1282700"/>
            <a:ext cx="7886700" cy="2139950"/>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8C3B30B1-93ED-744C-AEC3-D98457191771}"/>
              </a:ext>
            </a:extLst>
          </p:cNvPr>
          <p:cNvSpPr>
            <a:spLocks noGrp="1"/>
          </p:cNvSpPr>
          <p:nvPr>
            <p:ph type="body" idx="1"/>
          </p:nvPr>
        </p:nvSpPr>
        <p:spPr>
          <a:xfrm>
            <a:off x="623888" y="3441700"/>
            <a:ext cx="7886700" cy="1125538"/>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793D74F6-5DF7-E14D-95C4-15C46B0C7B61}"/>
              </a:ext>
            </a:extLst>
          </p:cNvPr>
          <p:cNvSpPr>
            <a:spLocks noGrp="1"/>
          </p:cNvSpPr>
          <p:nvPr>
            <p:ph type="dt" sz="half" idx="10"/>
          </p:nvPr>
        </p:nvSpPr>
        <p:spPr/>
        <p:txBody>
          <a:bodyPr/>
          <a:lstStyle/>
          <a:p>
            <a:fld id="{082D3695-2ADB-FF49-AA9B-0A9532FBB457}" type="datetimeFigureOut">
              <a:rPr lang="en-US" smtClean="0"/>
              <a:t>8/9/2019</a:t>
            </a:fld>
            <a:endParaRPr lang="en-US"/>
          </a:p>
        </p:txBody>
      </p:sp>
      <p:sp>
        <p:nvSpPr>
          <p:cNvPr id="5" name="Footer Placeholder 4">
            <a:extLst>
              <a:ext uri="{FF2B5EF4-FFF2-40B4-BE49-F238E27FC236}">
                <a16:creationId xmlns:a16="http://schemas.microsoft.com/office/drawing/2014/main" xmlns="" id="{781672F1-E24C-1E42-99BA-2C8F007E51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2E35C8DC-59D8-CB4A-ADCD-F10AE93972AB}"/>
              </a:ext>
            </a:extLst>
          </p:cNvPr>
          <p:cNvSpPr>
            <a:spLocks noGrp="1"/>
          </p:cNvSpPr>
          <p:nvPr>
            <p:ph type="sldNum" sz="quarter" idx="12"/>
          </p:nvPr>
        </p:nvSpPr>
        <p:spPr/>
        <p:txBody>
          <a:bodyPr/>
          <a:lstStyle/>
          <a:p>
            <a:fld id="{06C0E4D6-EF2A-9A4D-B530-616D18062EFF}" type="slidenum">
              <a:rPr lang="en-US" smtClean="0"/>
              <a:t>‹#›</a:t>
            </a:fld>
            <a:endParaRPr lang="en-US"/>
          </a:p>
        </p:txBody>
      </p:sp>
    </p:spTree>
    <p:extLst>
      <p:ext uri="{BB962C8B-B14F-4D97-AF65-F5344CB8AC3E}">
        <p14:creationId xmlns:p14="http://schemas.microsoft.com/office/powerpoint/2010/main" val="59115294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2375690-53C4-1C4A-9B40-1116A16A59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DBA2565D-01A2-9641-AB97-76967BDB3377}"/>
              </a:ext>
            </a:extLst>
          </p:cNvPr>
          <p:cNvSpPr>
            <a:spLocks noGrp="1"/>
          </p:cNvSpPr>
          <p:nvPr>
            <p:ph sz="half" idx="1"/>
          </p:nvPr>
        </p:nvSpPr>
        <p:spPr>
          <a:xfrm>
            <a:off x="628650" y="1370013"/>
            <a:ext cx="3867150" cy="326231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D4E197E5-61C8-3147-8485-FE58B1F50EAC}"/>
              </a:ext>
            </a:extLst>
          </p:cNvPr>
          <p:cNvSpPr>
            <a:spLocks noGrp="1"/>
          </p:cNvSpPr>
          <p:nvPr>
            <p:ph sz="half" idx="2"/>
          </p:nvPr>
        </p:nvSpPr>
        <p:spPr>
          <a:xfrm>
            <a:off x="4648200" y="1370013"/>
            <a:ext cx="3867150" cy="326231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CB8AB47B-94CC-BA47-A447-11EF3135C641}"/>
              </a:ext>
            </a:extLst>
          </p:cNvPr>
          <p:cNvSpPr>
            <a:spLocks noGrp="1"/>
          </p:cNvSpPr>
          <p:nvPr>
            <p:ph type="dt" sz="half" idx="10"/>
          </p:nvPr>
        </p:nvSpPr>
        <p:spPr/>
        <p:txBody>
          <a:bodyPr/>
          <a:lstStyle/>
          <a:p>
            <a:fld id="{082D3695-2ADB-FF49-AA9B-0A9532FBB457}" type="datetimeFigureOut">
              <a:rPr lang="en-US" smtClean="0"/>
              <a:t>8/9/2019</a:t>
            </a:fld>
            <a:endParaRPr lang="en-US"/>
          </a:p>
        </p:txBody>
      </p:sp>
      <p:sp>
        <p:nvSpPr>
          <p:cNvPr id="6" name="Footer Placeholder 5">
            <a:extLst>
              <a:ext uri="{FF2B5EF4-FFF2-40B4-BE49-F238E27FC236}">
                <a16:creationId xmlns:a16="http://schemas.microsoft.com/office/drawing/2014/main" xmlns="" id="{C8F20F32-C79F-7A41-A95D-37CE1D1E66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9BD9F4CD-F564-0745-9B51-0B89224B7363}"/>
              </a:ext>
            </a:extLst>
          </p:cNvPr>
          <p:cNvSpPr>
            <a:spLocks noGrp="1"/>
          </p:cNvSpPr>
          <p:nvPr>
            <p:ph type="sldNum" sz="quarter" idx="12"/>
          </p:nvPr>
        </p:nvSpPr>
        <p:spPr/>
        <p:txBody>
          <a:bodyPr/>
          <a:lstStyle/>
          <a:p>
            <a:fld id="{06C0E4D6-EF2A-9A4D-B530-616D18062EFF}" type="slidenum">
              <a:rPr lang="en-US" smtClean="0"/>
              <a:t>‹#›</a:t>
            </a:fld>
            <a:endParaRPr lang="en-US"/>
          </a:p>
        </p:txBody>
      </p:sp>
    </p:spTree>
    <p:extLst>
      <p:ext uri="{BB962C8B-B14F-4D97-AF65-F5344CB8AC3E}">
        <p14:creationId xmlns:p14="http://schemas.microsoft.com/office/powerpoint/2010/main" val="31264517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4127036-1919-6E48-A7E0-12A22C4DFF19}"/>
              </a:ext>
            </a:extLst>
          </p:cNvPr>
          <p:cNvSpPr>
            <a:spLocks noGrp="1"/>
          </p:cNvSpPr>
          <p:nvPr>
            <p:ph type="title"/>
          </p:nvPr>
        </p:nvSpPr>
        <p:spPr>
          <a:xfrm>
            <a:off x="630238" y="274638"/>
            <a:ext cx="7886700" cy="993775"/>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A43F6B9F-02D9-0D4A-8927-410422C56E26}"/>
              </a:ext>
            </a:extLst>
          </p:cNvPr>
          <p:cNvSpPr>
            <a:spLocks noGrp="1"/>
          </p:cNvSpPr>
          <p:nvPr>
            <p:ph type="body" idx="1"/>
          </p:nvPr>
        </p:nvSpPr>
        <p:spPr>
          <a:xfrm>
            <a:off x="630238" y="1260475"/>
            <a:ext cx="3868737" cy="6191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CEAAF600-C548-BD45-9E05-2AB3B589C2FC}"/>
              </a:ext>
            </a:extLst>
          </p:cNvPr>
          <p:cNvSpPr>
            <a:spLocks noGrp="1"/>
          </p:cNvSpPr>
          <p:nvPr>
            <p:ph sz="half" idx="2"/>
          </p:nvPr>
        </p:nvSpPr>
        <p:spPr>
          <a:xfrm>
            <a:off x="630238" y="1879600"/>
            <a:ext cx="3868737" cy="2762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52C5C02B-D6FF-1D40-95F7-534F5DBD61F6}"/>
              </a:ext>
            </a:extLst>
          </p:cNvPr>
          <p:cNvSpPr>
            <a:spLocks noGrp="1"/>
          </p:cNvSpPr>
          <p:nvPr>
            <p:ph type="body" sz="quarter" idx="3"/>
          </p:nvPr>
        </p:nvSpPr>
        <p:spPr>
          <a:xfrm>
            <a:off x="4629150" y="1260475"/>
            <a:ext cx="3887788" cy="6191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8B552378-FCE8-D746-9FE7-3949AC7D2F9A}"/>
              </a:ext>
            </a:extLst>
          </p:cNvPr>
          <p:cNvSpPr>
            <a:spLocks noGrp="1"/>
          </p:cNvSpPr>
          <p:nvPr>
            <p:ph sz="quarter" idx="4"/>
          </p:nvPr>
        </p:nvSpPr>
        <p:spPr>
          <a:xfrm>
            <a:off x="4629150" y="1879600"/>
            <a:ext cx="3887788" cy="2762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9F0E1126-821A-1B48-BC05-C606EA39A063}"/>
              </a:ext>
            </a:extLst>
          </p:cNvPr>
          <p:cNvSpPr>
            <a:spLocks noGrp="1"/>
          </p:cNvSpPr>
          <p:nvPr>
            <p:ph type="dt" sz="half" idx="10"/>
          </p:nvPr>
        </p:nvSpPr>
        <p:spPr/>
        <p:txBody>
          <a:bodyPr/>
          <a:lstStyle/>
          <a:p>
            <a:fld id="{082D3695-2ADB-FF49-AA9B-0A9532FBB457}" type="datetimeFigureOut">
              <a:rPr lang="en-US" smtClean="0"/>
              <a:t>8/9/2019</a:t>
            </a:fld>
            <a:endParaRPr lang="en-US"/>
          </a:p>
        </p:txBody>
      </p:sp>
      <p:sp>
        <p:nvSpPr>
          <p:cNvPr id="8" name="Footer Placeholder 7">
            <a:extLst>
              <a:ext uri="{FF2B5EF4-FFF2-40B4-BE49-F238E27FC236}">
                <a16:creationId xmlns:a16="http://schemas.microsoft.com/office/drawing/2014/main" xmlns="" id="{25BA749E-0642-BE45-9DA8-7D3A8F84D54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5B102C59-BEA3-A347-9DB1-463A950AF7DE}"/>
              </a:ext>
            </a:extLst>
          </p:cNvPr>
          <p:cNvSpPr>
            <a:spLocks noGrp="1"/>
          </p:cNvSpPr>
          <p:nvPr>
            <p:ph type="sldNum" sz="quarter" idx="12"/>
          </p:nvPr>
        </p:nvSpPr>
        <p:spPr/>
        <p:txBody>
          <a:bodyPr/>
          <a:lstStyle/>
          <a:p>
            <a:fld id="{06C0E4D6-EF2A-9A4D-B530-616D18062EFF}" type="slidenum">
              <a:rPr lang="en-US" smtClean="0"/>
              <a:t>‹#›</a:t>
            </a:fld>
            <a:endParaRPr lang="en-US"/>
          </a:p>
        </p:txBody>
      </p:sp>
    </p:spTree>
    <p:extLst>
      <p:ext uri="{BB962C8B-B14F-4D97-AF65-F5344CB8AC3E}">
        <p14:creationId xmlns:p14="http://schemas.microsoft.com/office/powerpoint/2010/main" val="98535445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3D27BD-3370-4A49-AC7F-194E66A1E61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D0CFB7E0-B39A-654F-B8FE-7DE877A2B18D}"/>
              </a:ext>
            </a:extLst>
          </p:cNvPr>
          <p:cNvSpPr>
            <a:spLocks noGrp="1"/>
          </p:cNvSpPr>
          <p:nvPr>
            <p:ph type="dt" sz="half" idx="10"/>
          </p:nvPr>
        </p:nvSpPr>
        <p:spPr/>
        <p:txBody>
          <a:bodyPr/>
          <a:lstStyle/>
          <a:p>
            <a:fld id="{082D3695-2ADB-FF49-AA9B-0A9532FBB457}" type="datetimeFigureOut">
              <a:rPr lang="en-US" smtClean="0"/>
              <a:t>8/9/2019</a:t>
            </a:fld>
            <a:endParaRPr lang="en-US"/>
          </a:p>
        </p:txBody>
      </p:sp>
      <p:sp>
        <p:nvSpPr>
          <p:cNvPr id="4" name="Footer Placeholder 3">
            <a:extLst>
              <a:ext uri="{FF2B5EF4-FFF2-40B4-BE49-F238E27FC236}">
                <a16:creationId xmlns:a16="http://schemas.microsoft.com/office/drawing/2014/main" xmlns="" id="{FB47ED6C-BFFF-1142-9DF7-1CE03828AA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41352818-89C0-7A41-8417-B72E14CF4585}"/>
              </a:ext>
            </a:extLst>
          </p:cNvPr>
          <p:cNvSpPr>
            <a:spLocks noGrp="1"/>
          </p:cNvSpPr>
          <p:nvPr>
            <p:ph type="sldNum" sz="quarter" idx="12"/>
          </p:nvPr>
        </p:nvSpPr>
        <p:spPr/>
        <p:txBody>
          <a:bodyPr/>
          <a:lstStyle/>
          <a:p>
            <a:fld id="{06C0E4D6-EF2A-9A4D-B530-616D18062EFF}" type="slidenum">
              <a:rPr lang="en-US" smtClean="0"/>
              <a:t>‹#›</a:t>
            </a:fld>
            <a:endParaRPr lang="en-US"/>
          </a:p>
        </p:txBody>
      </p:sp>
    </p:spTree>
    <p:extLst>
      <p:ext uri="{BB962C8B-B14F-4D97-AF65-F5344CB8AC3E}">
        <p14:creationId xmlns:p14="http://schemas.microsoft.com/office/powerpoint/2010/main" val="20501128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2E5EDA63-F1AB-FB40-B541-D332FAEB6DB9}"/>
              </a:ext>
            </a:extLst>
          </p:cNvPr>
          <p:cNvSpPr>
            <a:spLocks noGrp="1"/>
          </p:cNvSpPr>
          <p:nvPr>
            <p:ph type="dt" sz="half" idx="10"/>
          </p:nvPr>
        </p:nvSpPr>
        <p:spPr/>
        <p:txBody>
          <a:bodyPr/>
          <a:lstStyle/>
          <a:p>
            <a:fld id="{082D3695-2ADB-FF49-AA9B-0A9532FBB457}" type="datetimeFigureOut">
              <a:rPr lang="en-US" smtClean="0"/>
              <a:t>8/9/2019</a:t>
            </a:fld>
            <a:endParaRPr lang="en-US"/>
          </a:p>
        </p:txBody>
      </p:sp>
      <p:sp>
        <p:nvSpPr>
          <p:cNvPr id="3" name="Footer Placeholder 2">
            <a:extLst>
              <a:ext uri="{FF2B5EF4-FFF2-40B4-BE49-F238E27FC236}">
                <a16:creationId xmlns:a16="http://schemas.microsoft.com/office/drawing/2014/main" xmlns="" id="{72FA9714-D602-234B-8416-25DC4BF0D6B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3E31114E-3F61-A44A-9132-CC735F9854BD}"/>
              </a:ext>
            </a:extLst>
          </p:cNvPr>
          <p:cNvSpPr>
            <a:spLocks noGrp="1"/>
          </p:cNvSpPr>
          <p:nvPr>
            <p:ph type="sldNum" sz="quarter" idx="12"/>
          </p:nvPr>
        </p:nvSpPr>
        <p:spPr/>
        <p:txBody>
          <a:bodyPr/>
          <a:lstStyle/>
          <a:p>
            <a:fld id="{06C0E4D6-EF2A-9A4D-B530-616D18062EFF}" type="slidenum">
              <a:rPr lang="en-US" smtClean="0"/>
              <a:t>‹#›</a:t>
            </a:fld>
            <a:endParaRPr lang="en-US"/>
          </a:p>
        </p:txBody>
      </p:sp>
    </p:spTree>
    <p:extLst>
      <p:ext uri="{BB962C8B-B14F-4D97-AF65-F5344CB8AC3E}">
        <p14:creationId xmlns:p14="http://schemas.microsoft.com/office/powerpoint/2010/main" val="363789771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D421355-E846-B947-9102-587521C487E0}"/>
              </a:ext>
            </a:extLst>
          </p:cNvPr>
          <p:cNvSpPr>
            <a:spLocks noGrp="1"/>
          </p:cNvSpPr>
          <p:nvPr>
            <p:ph type="title"/>
          </p:nvPr>
        </p:nvSpPr>
        <p:spPr>
          <a:xfrm>
            <a:off x="630238" y="342900"/>
            <a:ext cx="2949575" cy="120015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BE0645FF-4D68-6E4B-B095-03776C3650F7}"/>
              </a:ext>
            </a:extLst>
          </p:cNvPr>
          <p:cNvSpPr>
            <a:spLocks noGrp="1"/>
          </p:cNvSpPr>
          <p:nvPr>
            <p:ph idx="1"/>
          </p:nvPr>
        </p:nvSpPr>
        <p:spPr>
          <a:xfrm>
            <a:off x="3887788" y="74136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1E734E8E-3C29-ED4C-8454-D33BA682462A}"/>
              </a:ext>
            </a:extLst>
          </p:cNvPr>
          <p:cNvSpPr>
            <a:spLocks noGrp="1"/>
          </p:cNvSpPr>
          <p:nvPr>
            <p:ph type="body" sz="half" idx="2"/>
          </p:nvPr>
        </p:nvSpPr>
        <p:spPr>
          <a:xfrm>
            <a:off x="630238" y="1543050"/>
            <a:ext cx="2949575" cy="28590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D6C3CD2F-717E-B646-B238-40E176E35ACA}"/>
              </a:ext>
            </a:extLst>
          </p:cNvPr>
          <p:cNvSpPr>
            <a:spLocks noGrp="1"/>
          </p:cNvSpPr>
          <p:nvPr>
            <p:ph type="dt" sz="half" idx="10"/>
          </p:nvPr>
        </p:nvSpPr>
        <p:spPr/>
        <p:txBody>
          <a:bodyPr/>
          <a:lstStyle/>
          <a:p>
            <a:fld id="{082D3695-2ADB-FF49-AA9B-0A9532FBB457}" type="datetimeFigureOut">
              <a:rPr lang="en-US" smtClean="0"/>
              <a:t>8/9/2019</a:t>
            </a:fld>
            <a:endParaRPr lang="en-US"/>
          </a:p>
        </p:txBody>
      </p:sp>
      <p:sp>
        <p:nvSpPr>
          <p:cNvPr id="6" name="Footer Placeholder 5">
            <a:extLst>
              <a:ext uri="{FF2B5EF4-FFF2-40B4-BE49-F238E27FC236}">
                <a16:creationId xmlns:a16="http://schemas.microsoft.com/office/drawing/2014/main" xmlns="" id="{D50CCCBD-F143-2845-910D-E65AA3E6F7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F0A3EDFB-1B5A-264C-A7FB-B09D63215387}"/>
              </a:ext>
            </a:extLst>
          </p:cNvPr>
          <p:cNvSpPr>
            <a:spLocks noGrp="1"/>
          </p:cNvSpPr>
          <p:nvPr>
            <p:ph type="sldNum" sz="quarter" idx="12"/>
          </p:nvPr>
        </p:nvSpPr>
        <p:spPr/>
        <p:txBody>
          <a:bodyPr/>
          <a:lstStyle/>
          <a:p>
            <a:fld id="{06C0E4D6-EF2A-9A4D-B530-616D18062EFF}" type="slidenum">
              <a:rPr lang="en-US" smtClean="0"/>
              <a:t>‹#›</a:t>
            </a:fld>
            <a:endParaRPr lang="en-US"/>
          </a:p>
        </p:txBody>
      </p:sp>
    </p:spTree>
    <p:extLst>
      <p:ext uri="{BB962C8B-B14F-4D97-AF65-F5344CB8AC3E}">
        <p14:creationId xmlns:p14="http://schemas.microsoft.com/office/powerpoint/2010/main" val="18475482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D4FB54A-BE04-0E44-B92E-27768A9542F4}"/>
              </a:ext>
            </a:extLst>
          </p:cNvPr>
          <p:cNvSpPr>
            <a:spLocks noGrp="1"/>
          </p:cNvSpPr>
          <p:nvPr>
            <p:ph type="title"/>
          </p:nvPr>
        </p:nvSpPr>
        <p:spPr>
          <a:xfrm>
            <a:off x="630238" y="342900"/>
            <a:ext cx="2949575" cy="120015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B311A252-5C4F-ED40-BC8C-2FB0D4C3133D}"/>
              </a:ext>
            </a:extLst>
          </p:cNvPr>
          <p:cNvSpPr>
            <a:spLocks noGrp="1"/>
          </p:cNvSpPr>
          <p:nvPr>
            <p:ph type="pic" idx="1"/>
          </p:nvPr>
        </p:nvSpPr>
        <p:spPr>
          <a:xfrm>
            <a:off x="3887788" y="741363"/>
            <a:ext cx="4629150" cy="36544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9271D811-6A77-F44D-9DDA-05C4B597A8F9}"/>
              </a:ext>
            </a:extLst>
          </p:cNvPr>
          <p:cNvSpPr>
            <a:spLocks noGrp="1"/>
          </p:cNvSpPr>
          <p:nvPr>
            <p:ph type="body" sz="half" idx="2"/>
          </p:nvPr>
        </p:nvSpPr>
        <p:spPr>
          <a:xfrm>
            <a:off x="630238" y="1543050"/>
            <a:ext cx="2949575" cy="28590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5AE6302B-12ED-A742-8E62-7506F29C3FC0}"/>
              </a:ext>
            </a:extLst>
          </p:cNvPr>
          <p:cNvSpPr>
            <a:spLocks noGrp="1"/>
          </p:cNvSpPr>
          <p:nvPr>
            <p:ph type="dt" sz="half" idx="10"/>
          </p:nvPr>
        </p:nvSpPr>
        <p:spPr/>
        <p:txBody>
          <a:bodyPr/>
          <a:lstStyle/>
          <a:p>
            <a:fld id="{082D3695-2ADB-FF49-AA9B-0A9532FBB457}" type="datetimeFigureOut">
              <a:rPr lang="en-US" smtClean="0"/>
              <a:t>8/9/2019</a:t>
            </a:fld>
            <a:endParaRPr lang="en-US"/>
          </a:p>
        </p:txBody>
      </p:sp>
      <p:sp>
        <p:nvSpPr>
          <p:cNvPr id="6" name="Footer Placeholder 5">
            <a:extLst>
              <a:ext uri="{FF2B5EF4-FFF2-40B4-BE49-F238E27FC236}">
                <a16:creationId xmlns:a16="http://schemas.microsoft.com/office/drawing/2014/main" xmlns="" id="{66F654B8-CDE4-1642-8AE2-FEEE32CFBD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8DDB5DE8-E19B-F94C-9A36-EB772E53825A}"/>
              </a:ext>
            </a:extLst>
          </p:cNvPr>
          <p:cNvSpPr>
            <a:spLocks noGrp="1"/>
          </p:cNvSpPr>
          <p:nvPr>
            <p:ph type="sldNum" sz="quarter" idx="12"/>
          </p:nvPr>
        </p:nvSpPr>
        <p:spPr/>
        <p:txBody>
          <a:bodyPr/>
          <a:lstStyle/>
          <a:p>
            <a:fld id="{06C0E4D6-EF2A-9A4D-B530-616D18062EFF}" type="slidenum">
              <a:rPr lang="en-US" smtClean="0"/>
              <a:t>‹#›</a:t>
            </a:fld>
            <a:endParaRPr lang="en-US"/>
          </a:p>
        </p:txBody>
      </p:sp>
    </p:spTree>
    <p:extLst>
      <p:ext uri="{BB962C8B-B14F-4D97-AF65-F5344CB8AC3E}">
        <p14:creationId xmlns:p14="http://schemas.microsoft.com/office/powerpoint/2010/main" val="133483512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9B97BF9-B22E-2D44-A356-5800B1D374C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0D5967F4-7D1F-3144-8257-D53179B0BE4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0F27D95B-AFE2-8D47-932E-243AEC9C877F}"/>
              </a:ext>
            </a:extLst>
          </p:cNvPr>
          <p:cNvSpPr>
            <a:spLocks noGrp="1"/>
          </p:cNvSpPr>
          <p:nvPr>
            <p:ph type="dt" sz="half" idx="10"/>
          </p:nvPr>
        </p:nvSpPr>
        <p:spPr/>
        <p:txBody>
          <a:bodyPr/>
          <a:lstStyle/>
          <a:p>
            <a:fld id="{082D3695-2ADB-FF49-AA9B-0A9532FBB457}" type="datetimeFigureOut">
              <a:rPr lang="en-US" smtClean="0"/>
              <a:t>8/9/2019</a:t>
            </a:fld>
            <a:endParaRPr lang="en-US"/>
          </a:p>
        </p:txBody>
      </p:sp>
      <p:sp>
        <p:nvSpPr>
          <p:cNvPr id="5" name="Footer Placeholder 4">
            <a:extLst>
              <a:ext uri="{FF2B5EF4-FFF2-40B4-BE49-F238E27FC236}">
                <a16:creationId xmlns:a16="http://schemas.microsoft.com/office/drawing/2014/main" xmlns="" id="{A8809A5A-BDCE-244F-943B-6548684B37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0ABB5FCA-CE88-BD4B-90FC-12ED72B51C54}"/>
              </a:ext>
            </a:extLst>
          </p:cNvPr>
          <p:cNvSpPr>
            <a:spLocks noGrp="1"/>
          </p:cNvSpPr>
          <p:nvPr>
            <p:ph type="sldNum" sz="quarter" idx="12"/>
          </p:nvPr>
        </p:nvSpPr>
        <p:spPr/>
        <p:txBody>
          <a:bodyPr/>
          <a:lstStyle/>
          <a:p>
            <a:fld id="{06C0E4D6-EF2A-9A4D-B530-616D18062EFF}" type="slidenum">
              <a:rPr lang="en-US" smtClean="0"/>
              <a:t>‹#›</a:t>
            </a:fld>
            <a:endParaRPr lang="en-US"/>
          </a:p>
        </p:txBody>
      </p:sp>
    </p:spTree>
    <p:extLst>
      <p:ext uri="{BB962C8B-B14F-4D97-AF65-F5344CB8AC3E}">
        <p14:creationId xmlns:p14="http://schemas.microsoft.com/office/powerpoint/2010/main" val="271205047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F149F516-FC49-4D40-8046-345C06DD407B}"/>
              </a:ext>
            </a:extLst>
          </p:cNvPr>
          <p:cNvSpPr>
            <a:spLocks noGrp="1"/>
          </p:cNvSpPr>
          <p:nvPr>
            <p:ph type="title" orient="vert"/>
          </p:nvPr>
        </p:nvSpPr>
        <p:spPr>
          <a:xfrm>
            <a:off x="6543675" y="274638"/>
            <a:ext cx="1971675" cy="435768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89BC43EB-78D4-E046-9FDF-9F20AD751CEA}"/>
              </a:ext>
            </a:extLst>
          </p:cNvPr>
          <p:cNvSpPr>
            <a:spLocks noGrp="1"/>
          </p:cNvSpPr>
          <p:nvPr>
            <p:ph type="body" orient="vert" idx="1"/>
          </p:nvPr>
        </p:nvSpPr>
        <p:spPr>
          <a:xfrm>
            <a:off x="628650" y="274638"/>
            <a:ext cx="5762625" cy="435768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95BEB439-74E9-F643-B75E-241959B9A07B}"/>
              </a:ext>
            </a:extLst>
          </p:cNvPr>
          <p:cNvSpPr>
            <a:spLocks noGrp="1"/>
          </p:cNvSpPr>
          <p:nvPr>
            <p:ph type="dt" sz="half" idx="10"/>
          </p:nvPr>
        </p:nvSpPr>
        <p:spPr/>
        <p:txBody>
          <a:bodyPr/>
          <a:lstStyle/>
          <a:p>
            <a:fld id="{082D3695-2ADB-FF49-AA9B-0A9532FBB457}" type="datetimeFigureOut">
              <a:rPr lang="en-US" smtClean="0"/>
              <a:t>8/9/2019</a:t>
            </a:fld>
            <a:endParaRPr lang="en-US"/>
          </a:p>
        </p:txBody>
      </p:sp>
      <p:sp>
        <p:nvSpPr>
          <p:cNvPr id="5" name="Footer Placeholder 4">
            <a:extLst>
              <a:ext uri="{FF2B5EF4-FFF2-40B4-BE49-F238E27FC236}">
                <a16:creationId xmlns:a16="http://schemas.microsoft.com/office/drawing/2014/main" xmlns="" id="{DD739BD4-9FCF-3049-83FB-7FB4252D4F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EFEAF95B-9C0D-3249-B208-016DC02B6770}"/>
              </a:ext>
            </a:extLst>
          </p:cNvPr>
          <p:cNvSpPr>
            <a:spLocks noGrp="1"/>
          </p:cNvSpPr>
          <p:nvPr>
            <p:ph type="sldNum" sz="quarter" idx="12"/>
          </p:nvPr>
        </p:nvSpPr>
        <p:spPr/>
        <p:txBody>
          <a:bodyPr/>
          <a:lstStyle/>
          <a:p>
            <a:fld id="{06C0E4D6-EF2A-9A4D-B530-616D18062EFF}" type="slidenum">
              <a:rPr lang="en-US" smtClean="0"/>
              <a:t>‹#›</a:t>
            </a:fld>
            <a:endParaRPr lang="en-US"/>
          </a:p>
        </p:txBody>
      </p:sp>
    </p:spTree>
    <p:extLst>
      <p:ext uri="{BB962C8B-B14F-4D97-AF65-F5344CB8AC3E}">
        <p14:creationId xmlns:p14="http://schemas.microsoft.com/office/powerpoint/2010/main" val="623788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bg>
      <p:bgPr>
        <a:gradFill>
          <a:gsLst>
            <a:gs pos="0">
              <a:schemeClr val="tx2"/>
            </a:gs>
            <a:gs pos="50000">
              <a:schemeClr val="accent2"/>
            </a:gs>
          </a:gsLst>
          <a:lin ang="18900000" scaled="1"/>
        </a:gradFill>
        <a:effectLst/>
      </p:bgPr>
    </p:bg>
    <p:spTree>
      <p:nvGrpSpPr>
        <p:cNvPr id="1" name=""/>
        <p:cNvGrpSpPr/>
        <p:nvPr/>
      </p:nvGrpSpPr>
      <p:grpSpPr>
        <a:xfrm>
          <a:off x="0" y="0"/>
          <a:ext cx="0" cy="0"/>
          <a:chOff x="0" y="0"/>
          <a:chExt cx="0" cy="0"/>
        </a:xfrm>
      </p:grpSpPr>
      <p:sp>
        <p:nvSpPr>
          <p:cNvPr id="10" name="Picture Placeholder 8"/>
          <p:cNvSpPr>
            <a:spLocks noGrp="1"/>
          </p:cNvSpPr>
          <p:nvPr>
            <p:ph type="pic" sz="quarter" idx="13" hasCustomPrompt="1"/>
          </p:nvPr>
        </p:nvSpPr>
        <p:spPr>
          <a:xfrm>
            <a:off x="0" y="1"/>
            <a:ext cx="9144000" cy="4768850"/>
          </a:xfrm>
          <a:solidFill>
            <a:schemeClr val="bg2">
              <a:lumMod val="60000"/>
              <a:lumOff val="40000"/>
            </a:schemeClr>
          </a:solidFill>
        </p:spPr>
        <p:txBody>
          <a:bodyPr/>
          <a:lstStyle>
            <a:lvl1pPr marL="0" marR="0" indent="0" algn="l" defTabSz="457189" rtl="0" eaLnBrk="1" fontAlgn="auto" latinLnBrk="0" hangingPunct="1">
              <a:lnSpc>
                <a:spcPct val="100000"/>
              </a:lnSpc>
              <a:spcBef>
                <a:spcPts val="1200"/>
              </a:spcBef>
              <a:spcAft>
                <a:spcPts val="0"/>
              </a:spcAft>
              <a:buClrTx/>
              <a:buSzTx/>
              <a:buFont typeface="Wingdings" panose="05000000000000000000" pitchFamily="2" charset="2"/>
              <a:buNone/>
              <a:tabLst/>
              <a:defRPr baseline="0"/>
            </a:lvl1pPr>
          </a:lstStyle>
          <a:p>
            <a:r>
              <a:rPr lang="en-US" dirty="0"/>
              <a:t>Insert photo here. Drag picture to placeholder or click icon to add.</a:t>
            </a:r>
          </a:p>
        </p:txBody>
      </p:sp>
      <p:pic>
        <p:nvPicPr>
          <p:cNvPr id="9" name="Picture 2"/>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451798" y="383170"/>
            <a:ext cx="1248049" cy="829850"/>
          </a:xfrm>
          <a:prstGeom prst="rect">
            <a:avLst/>
          </a:prstGeom>
          <a:noFill/>
          <a:extLst>
            <a:ext uri="{909E8E84-426E-40dd-AFC4-6F175D3DCCD1}">
              <a14:hiddenFill xmlns="" xmlns:a14="http://schemas.microsoft.com/office/drawing/2010/main">
                <a:solidFill>
                  <a:srgbClr val="FFFFFF"/>
                </a:solidFill>
              </a14:hiddenFill>
            </a:ext>
          </a:extLst>
        </p:spPr>
      </p:pic>
      <p:sp>
        <p:nvSpPr>
          <p:cNvPr id="7" name="Subtitle 2"/>
          <p:cNvSpPr>
            <a:spLocks noGrp="1"/>
          </p:cNvSpPr>
          <p:nvPr>
            <p:ph type="subTitle" idx="1" hasCustomPrompt="1"/>
          </p:nvPr>
        </p:nvSpPr>
        <p:spPr>
          <a:xfrm>
            <a:off x="455614" y="3493008"/>
            <a:ext cx="6330212" cy="925360"/>
          </a:xfrm>
        </p:spPr>
        <p:txBody>
          <a:bodyPr lIns="0" rIns="0">
            <a:noAutofit/>
          </a:bodyPr>
          <a:lstStyle>
            <a:lvl1pPr marL="0" indent="0" algn="l">
              <a:buNone/>
              <a:defRPr sz="1600" b="0" i="0" baseline="0">
                <a:solidFill>
                  <a:srgbClr val="F3D54E"/>
                </a:solidFill>
                <a:latin typeface="Intel Clear"/>
                <a:cs typeface="Intel Clear"/>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16pt Intel Clear Subhead, Date, Etc.</a:t>
            </a:r>
          </a:p>
        </p:txBody>
      </p:sp>
      <p:sp>
        <p:nvSpPr>
          <p:cNvPr id="12" name="Title 1"/>
          <p:cNvSpPr>
            <a:spLocks noGrp="1"/>
          </p:cNvSpPr>
          <p:nvPr>
            <p:ph type="ctrTitle" hasCustomPrompt="1"/>
          </p:nvPr>
        </p:nvSpPr>
        <p:spPr>
          <a:xfrm>
            <a:off x="438337" y="2529393"/>
            <a:ext cx="8212886" cy="1002290"/>
          </a:xfrm>
        </p:spPr>
        <p:txBody>
          <a:bodyPr lIns="0" rIns="0" anchor="b" anchorCtr="0">
            <a:noAutofit/>
          </a:bodyPr>
          <a:lstStyle>
            <a:lvl1pPr>
              <a:lnSpc>
                <a:spcPts val="5500"/>
              </a:lnSpc>
              <a:spcBef>
                <a:spcPts val="2400"/>
              </a:spcBef>
              <a:defRPr sz="5000" b="0" spc="100" baseline="0">
                <a:solidFill>
                  <a:schemeClr val="bg1"/>
                </a:solidFill>
                <a:latin typeface="Intel Clear"/>
                <a:cs typeface="Intel Clear"/>
              </a:defRPr>
            </a:lvl1pPr>
          </a:lstStyle>
          <a:p>
            <a:r>
              <a:rPr lang="en-US" dirty="0"/>
              <a:t>50pt Intel Clear Title</a:t>
            </a:r>
            <a:br>
              <a:rPr lang="en-US" dirty="0"/>
            </a:br>
            <a:r>
              <a:rPr lang="en-US" dirty="0"/>
              <a:t>with Image</a:t>
            </a:r>
          </a:p>
        </p:txBody>
      </p:sp>
      <p:sp>
        <p:nvSpPr>
          <p:cNvPr id="13" name="Slide Number Placeholder 5"/>
          <p:cNvSpPr>
            <a:spLocks noGrp="1"/>
          </p:cNvSpPr>
          <p:nvPr>
            <p:ph type="sldNum" sz="quarter" idx="12"/>
          </p:nvPr>
        </p:nvSpPr>
        <p:spPr>
          <a:xfrm>
            <a:off x="6872352" y="4824387"/>
            <a:ext cx="2133600" cy="273844"/>
          </a:xfrm>
        </p:spPr>
        <p:txBody>
          <a:bodyPr/>
          <a:lstStyle>
            <a:lvl1pPr>
              <a:defRPr sz="800"/>
            </a:lvl1pPr>
          </a:lstStyle>
          <a:p>
            <a:fld id="{EE2556C5-CE8C-6547-B838-EA80C61A4AF7}"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26444658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Bulleted Tex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EE2556C5-CE8C-6547-B838-EA80C61A4AF7}" type="slidenum">
              <a:rPr lang="en-US" smtClean="0">
                <a:solidFill>
                  <a:prstClr val="white"/>
                </a:solidFill>
              </a:rPr>
              <a:pPr/>
              <a:t>‹#›</a:t>
            </a:fld>
            <a:endParaRPr lang="en-US" dirty="0">
              <a:solidFill>
                <a:prstClr val="white"/>
              </a:solidFill>
            </a:endParaRPr>
          </a:p>
        </p:txBody>
      </p:sp>
      <p:sp>
        <p:nvSpPr>
          <p:cNvPr id="7" name="Title 6"/>
          <p:cNvSpPr>
            <a:spLocks noGrp="1"/>
          </p:cNvSpPr>
          <p:nvPr>
            <p:ph type="title" hasCustomPrompt="1"/>
          </p:nvPr>
        </p:nvSpPr>
        <p:spPr>
          <a:xfrm>
            <a:off x="455613" y="308848"/>
            <a:ext cx="8229600" cy="868680"/>
          </a:xfrm>
        </p:spPr>
        <p:txBody>
          <a:bodyPr/>
          <a:lstStyle>
            <a:lvl1pPr>
              <a:defRPr sz="2800" b="0" i="0" baseline="0">
                <a:solidFill>
                  <a:srgbClr val="003C71"/>
                </a:solidFill>
                <a:latin typeface="Intel Clear"/>
                <a:cs typeface="Intel Clear"/>
              </a:defRPr>
            </a:lvl1pPr>
          </a:lstStyle>
          <a:p>
            <a:r>
              <a:rPr lang="en-US" dirty="0"/>
              <a:t>28pt Intel Clear Headline</a:t>
            </a:r>
          </a:p>
        </p:txBody>
      </p:sp>
      <p:sp>
        <p:nvSpPr>
          <p:cNvPr id="9" name="Content Placeholder 8"/>
          <p:cNvSpPr>
            <a:spLocks noGrp="1"/>
          </p:cNvSpPr>
          <p:nvPr>
            <p:ph sz="quarter" idx="13" hasCustomPrompt="1"/>
          </p:nvPr>
        </p:nvSpPr>
        <p:spPr>
          <a:xfrm>
            <a:off x="455614" y="1203326"/>
            <a:ext cx="8228012" cy="3425825"/>
          </a:xfrm>
        </p:spPr>
        <p:txBody>
          <a:bodyPr/>
          <a:lstStyle>
            <a:lvl1pPr>
              <a:defRPr sz="1800">
                <a:solidFill>
                  <a:srgbClr val="0071C5"/>
                </a:solidFill>
              </a:defRPr>
            </a:lvl1pPr>
            <a:lvl2pPr>
              <a:defRPr sz="1800"/>
            </a:lvl2pPr>
            <a:lvl3pPr>
              <a:defRPr sz="1800"/>
            </a:lvl3pPr>
            <a:lvl4pPr>
              <a:defRPr sz="1600"/>
            </a:lvl4pPr>
            <a:lvl5pPr>
              <a:defRPr sz="1400"/>
            </a:lvl5pPr>
          </a:lstStyle>
          <a:p>
            <a:pPr lvl="0"/>
            <a:r>
              <a:rPr lang="en-US" dirty="0"/>
              <a:t>18pt Intel Clear body text</a:t>
            </a:r>
          </a:p>
          <a:p>
            <a:pPr lvl="1"/>
            <a:r>
              <a:rPr lang="en-US" dirty="0"/>
              <a:t>18pt Intel Clear bullet one</a:t>
            </a:r>
          </a:p>
          <a:p>
            <a:pPr lvl="2"/>
            <a:r>
              <a:rPr lang="en-US" dirty="0"/>
              <a:t>18pt Intel Clear sub-bullet</a:t>
            </a:r>
          </a:p>
          <a:p>
            <a:pPr lvl="3"/>
            <a:r>
              <a:rPr lang="en-US" dirty="0"/>
              <a:t>16pt Intel Clear fourth level</a:t>
            </a:r>
          </a:p>
          <a:p>
            <a:pPr lvl="4"/>
            <a:r>
              <a:rPr lang="en-US" dirty="0" err="1"/>
              <a:t>14pt</a:t>
            </a:r>
            <a:r>
              <a:rPr lang="en-US" dirty="0"/>
              <a:t> Intel Clear fifth level</a:t>
            </a:r>
          </a:p>
        </p:txBody>
      </p:sp>
    </p:spTree>
    <p:extLst>
      <p:ext uri="{BB962C8B-B14F-4D97-AF65-F5344CB8AC3E}">
        <p14:creationId xmlns:p14="http://schemas.microsoft.com/office/powerpoint/2010/main" val="16565196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with Image">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EE2556C5-CE8C-6547-B838-EA80C61A4AF7}" type="slidenum">
              <a:rPr lang="en-US" smtClean="0">
                <a:solidFill>
                  <a:prstClr val="white"/>
                </a:solidFill>
              </a:rPr>
              <a:pPr/>
              <a:t>‹#›</a:t>
            </a:fld>
            <a:endParaRPr lang="en-US" dirty="0">
              <a:solidFill>
                <a:prstClr val="white"/>
              </a:solidFill>
            </a:endParaRPr>
          </a:p>
        </p:txBody>
      </p:sp>
      <p:sp>
        <p:nvSpPr>
          <p:cNvPr id="15" name="Content Placeholder 2"/>
          <p:cNvSpPr>
            <a:spLocks noGrp="1"/>
          </p:cNvSpPr>
          <p:nvPr>
            <p:ph sz="half" idx="1" hasCustomPrompt="1"/>
          </p:nvPr>
        </p:nvSpPr>
        <p:spPr>
          <a:xfrm>
            <a:off x="455614" y="1203325"/>
            <a:ext cx="4006851" cy="3425825"/>
          </a:xfrm>
        </p:spPr>
        <p:txBody>
          <a:bodyPr vert="horz" lIns="0" tIns="0" rIns="0" bIns="0" rtlCol="0">
            <a:noAutofit/>
          </a:bodyPr>
          <a:lstStyle>
            <a:lvl1pPr>
              <a:defRPr lang="en-US" sz="1800" dirty="0" smtClean="0"/>
            </a:lvl1pPr>
            <a:lvl2pPr>
              <a:defRPr lang="en-US" sz="1600" dirty="0" smtClean="0"/>
            </a:lvl2pPr>
            <a:lvl3pPr>
              <a:defRPr lang="en-US" sz="1400" dirty="0" smtClean="0"/>
            </a:lvl3pPr>
            <a:lvl4pPr>
              <a:defRPr lang="en-US" sz="1200" dirty="0" smtClean="0"/>
            </a:lvl4pPr>
            <a:lvl5pPr>
              <a:defRPr lang="en-US" sz="1200" dirty="0"/>
            </a:lvl5pPr>
          </a:lstStyle>
          <a:p>
            <a:pPr marR="0" lvl="0" fontAlgn="auto">
              <a:lnSpc>
                <a:spcPct val="100000"/>
              </a:lnSpc>
              <a:buClrTx/>
              <a:buSzTx/>
              <a:tabLst/>
            </a:pPr>
            <a:r>
              <a:rPr lang="en-US" dirty="0"/>
              <a:t>18pt Intel Clear body text</a:t>
            </a:r>
          </a:p>
          <a:p>
            <a:pPr marR="0" lvl="1" fontAlgn="auto">
              <a:lnSpc>
                <a:spcPct val="100000"/>
              </a:lnSpc>
              <a:spcAft>
                <a:spcPts val="0"/>
              </a:spcAft>
              <a:buClrTx/>
              <a:buSzTx/>
              <a:tabLst/>
            </a:pPr>
            <a:r>
              <a:rPr lang="en-US" dirty="0"/>
              <a:t>16pt Intel Clear bullet one</a:t>
            </a:r>
          </a:p>
          <a:p>
            <a:pPr lvl="2"/>
            <a:r>
              <a:rPr lang="en-US" dirty="0" err="1"/>
              <a:t>14pt</a:t>
            </a:r>
            <a:r>
              <a:rPr lang="en-US" dirty="0"/>
              <a:t> Intel Clear third level</a:t>
            </a:r>
          </a:p>
          <a:p>
            <a:pPr lvl="3"/>
            <a:r>
              <a:rPr lang="en-US" dirty="0" err="1"/>
              <a:t>12pt</a:t>
            </a:r>
            <a:r>
              <a:rPr lang="en-US" dirty="0"/>
              <a:t> Intel Clear fourth level</a:t>
            </a:r>
          </a:p>
          <a:p>
            <a:pPr lvl="4"/>
            <a:r>
              <a:rPr lang="en-US" dirty="0" err="1"/>
              <a:t>12pt</a:t>
            </a:r>
            <a:r>
              <a:rPr lang="en-US" dirty="0"/>
              <a:t> Intel Clear fifth level</a:t>
            </a:r>
          </a:p>
        </p:txBody>
      </p:sp>
      <p:sp>
        <p:nvSpPr>
          <p:cNvPr id="8" name="Title 6"/>
          <p:cNvSpPr>
            <a:spLocks noGrp="1"/>
          </p:cNvSpPr>
          <p:nvPr>
            <p:ph type="title" hasCustomPrompt="1"/>
          </p:nvPr>
        </p:nvSpPr>
        <p:spPr>
          <a:xfrm>
            <a:off x="455613" y="308848"/>
            <a:ext cx="8229600" cy="868680"/>
          </a:xfrm>
        </p:spPr>
        <p:txBody>
          <a:bodyPr/>
          <a:lstStyle>
            <a:lvl1pPr>
              <a:defRPr sz="2800" b="0" i="0" baseline="0">
                <a:solidFill>
                  <a:srgbClr val="003C71"/>
                </a:solidFill>
                <a:latin typeface="Intel Clear"/>
                <a:cs typeface="Intel Clear"/>
              </a:defRPr>
            </a:lvl1pPr>
          </a:lstStyle>
          <a:p>
            <a:r>
              <a:rPr lang="en-US" dirty="0"/>
              <a:t>28pt Intel Clear Headline</a:t>
            </a:r>
          </a:p>
        </p:txBody>
      </p:sp>
      <p:sp>
        <p:nvSpPr>
          <p:cNvPr id="9" name="Picture Placeholder 8"/>
          <p:cNvSpPr>
            <a:spLocks noGrp="1"/>
          </p:cNvSpPr>
          <p:nvPr>
            <p:ph type="pic" sz="quarter" idx="13"/>
          </p:nvPr>
        </p:nvSpPr>
        <p:spPr>
          <a:xfrm>
            <a:off x="4830764" y="943430"/>
            <a:ext cx="3181123" cy="1670950"/>
          </a:xfrm>
          <a:solidFill>
            <a:schemeClr val="bg2">
              <a:lumMod val="60000"/>
              <a:lumOff val="40000"/>
            </a:schemeClr>
          </a:solidFill>
        </p:spPr>
        <p:txBody>
          <a:bodyPr/>
          <a:lstStyle>
            <a:lvl1pPr>
              <a:defRPr sz="1800">
                <a:latin typeface="Intel Clear"/>
              </a:defRPr>
            </a:lvl1pPr>
          </a:lstStyle>
          <a:p>
            <a:endParaRPr lang="en-US" sz="1100" dirty="0">
              <a:latin typeface="Arial"/>
            </a:endParaRPr>
          </a:p>
        </p:txBody>
      </p:sp>
      <p:sp>
        <p:nvSpPr>
          <p:cNvPr id="10" name="Picture Placeholder 8"/>
          <p:cNvSpPr>
            <a:spLocks noGrp="1"/>
          </p:cNvSpPr>
          <p:nvPr>
            <p:ph type="pic" sz="quarter" idx="14"/>
          </p:nvPr>
        </p:nvSpPr>
        <p:spPr>
          <a:xfrm>
            <a:off x="4830764" y="2843898"/>
            <a:ext cx="3181123" cy="1670950"/>
          </a:xfrm>
          <a:solidFill>
            <a:schemeClr val="bg2">
              <a:lumMod val="60000"/>
              <a:lumOff val="40000"/>
            </a:schemeClr>
          </a:solidFill>
        </p:spPr>
        <p:txBody>
          <a:bodyPr/>
          <a:lstStyle>
            <a:lvl1pPr>
              <a:defRPr sz="1800">
                <a:latin typeface="Intel Clear"/>
              </a:defRPr>
            </a:lvl1pPr>
          </a:lstStyle>
          <a:p>
            <a:endParaRPr lang="en-US" sz="1100" dirty="0">
              <a:latin typeface="Arial"/>
            </a:endParaRPr>
          </a:p>
        </p:txBody>
      </p:sp>
    </p:spTree>
    <p:extLst>
      <p:ext uri="{BB962C8B-B14F-4D97-AF65-F5344CB8AC3E}">
        <p14:creationId xmlns:p14="http://schemas.microsoft.com/office/powerpoint/2010/main" val="2096048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EE2556C5-CE8C-6547-B838-EA80C61A4AF7}" type="slidenum">
              <a:rPr lang="en-US" smtClean="0">
                <a:solidFill>
                  <a:prstClr val="white"/>
                </a:solidFill>
              </a:rPr>
              <a:pPr/>
              <a:t>‹#›</a:t>
            </a:fld>
            <a:endParaRPr lang="en-US" dirty="0">
              <a:solidFill>
                <a:prstClr val="white"/>
              </a:solidFill>
            </a:endParaRPr>
          </a:p>
        </p:txBody>
      </p:sp>
      <p:sp>
        <p:nvSpPr>
          <p:cNvPr id="15" name="Content Placeholder 2"/>
          <p:cNvSpPr>
            <a:spLocks noGrp="1"/>
          </p:cNvSpPr>
          <p:nvPr>
            <p:ph sz="half" idx="1" hasCustomPrompt="1"/>
          </p:nvPr>
        </p:nvSpPr>
        <p:spPr>
          <a:xfrm>
            <a:off x="455614" y="1203325"/>
            <a:ext cx="4006851" cy="3425825"/>
          </a:xfrm>
        </p:spPr>
        <p:txBody>
          <a:bodyPr vert="horz" lIns="0" tIns="0" rIns="0" bIns="0" rtlCol="0">
            <a:noAutofit/>
          </a:bodyPr>
          <a:lstStyle>
            <a:lvl1pPr>
              <a:defRPr lang="en-US" sz="1800" dirty="0" smtClean="0"/>
            </a:lvl1pPr>
            <a:lvl2pPr>
              <a:defRPr lang="en-US" dirty="0" smtClean="0"/>
            </a:lvl2pPr>
            <a:lvl3pPr>
              <a:defRPr lang="en-US" sz="1400" dirty="0" smtClean="0"/>
            </a:lvl3pPr>
            <a:lvl4pPr>
              <a:defRPr lang="en-US" sz="1200" dirty="0" smtClean="0"/>
            </a:lvl4pPr>
            <a:lvl5pPr>
              <a:defRPr lang="en-US" sz="1200" dirty="0"/>
            </a:lvl5pPr>
          </a:lstStyle>
          <a:p>
            <a:pPr marR="0" lvl="0" fontAlgn="auto">
              <a:lnSpc>
                <a:spcPct val="100000"/>
              </a:lnSpc>
              <a:buClrTx/>
              <a:buSzTx/>
              <a:tabLst/>
            </a:pPr>
            <a:r>
              <a:rPr lang="en-US" dirty="0"/>
              <a:t>18pt Intel Clear body text</a:t>
            </a:r>
          </a:p>
          <a:p>
            <a:pPr marR="0" lvl="1" fontAlgn="auto">
              <a:lnSpc>
                <a:spcPct val="100000"/>
              </a:lnSpc>
              <a:spcAft>
                <a:spcPts val="0"/>
              </a:spcAft>
              <a:buClrTx/>
              <a:buSzTx/>
              <a:tabLst/>
            </a:pPr>
            <a:r>
              <a:rPr lang="en-US" dirty="0"/>
              <a:t>16pt Intel Clear bullet one</a:t>
            </a:r>
          </a:p>
          <a:p>
            <a:pPr lvl="2"/>
            <a:r>
              <a:rPr lang="en-US" dirty="0" err="1"/>
              <a:t>14pt</a:t>
            </a:r>
            <a:r>
              <a:rPr lang="en-US" dirty="0"/>
              <a:t> Intel Clear third level</a:t>
            </a:r>
          </a:p>
          <a:p>
            <a:pPr lvl="3"/>
            <a:r>
              <a:rPr lang="en-US" dirty="0" err="1"/>
              <a:t>12pt</a:t>
            </a:r>
            <a:r>
              <a:rPr lang="en-US" dirty="0"/>
              <a:t> Intel Clear fourth level</a:t>
            </a:r>
          </a:p>
          <a:p>
            <a:pPr lvl="4"/>
            <a:r>
              <a:rPr lang="en-US" dirty="0" err="1"/>
              <a:t>12pt</a:t>
            </a:r>
            <a:r>
              <a:rPr lang="en-US" dirty="0"/>
              <a:t> Intel Clear fifth level</a:t>
            </a:r>
          </a:p>
        </p:txBody>
      </p:sp>
      <p:sp>
        <p:nvSpPr>
          <p:cNvPr id="16" name="Content Placeholder 2"/>
          <p:cNvSpPr>
            <a:spLocks noGrp="1"/>
          </p:cNvSpPr>
          <p:nvPr>
            <p:ph sz="half" idx="13" hasCustomPrompt="1"/>
          </p:nvPr>
        </p:nvSpPr>
        <p:spPr>
          <a:xfrm>
            <a:off x="4678363" y="1203325"/>
            <a:ext cx="4005264" cy="3425825"/>
          </a:xfrm>
        </p:spPr>
        <p:txBody>
          <a:bodyPr vert="horz" lIns="0" tIns="0" rIns="0" bIns="0" rtlCol="0">
            <a:noAutofit/>
          </a:bodyPr>
          <a:lstStyle>
            <a:lvl1pPr>
              <a:defRPr lang="en-US" dirty="0" smtClean="0"/>
            </a:lvl1pPr>
            <a:lvl2pPr>
              <a:defRPr lang="en-US" dirty="0" smtClean="0"/>
            </a:lvl2pPr>
            <a:lvl3pPr>
              <a:defRPr lang="en-US" sz="1400" dirty="0" smtClean="0"/>
            </a:lvl3pPr>
            <a:lvl4pPr>
              <a:defRPr lang="en-US" sz="1200" dirty="0" smtClean="0"/>
            </a:lvl4pPr>
            <a:lvl5pPr>
              <a:defRPr lang="en-US" sz="1200" dirty="0"/>
            </a:lvl5pPr>
          </a:lstStyle>
          <a:p>
            <a:pPr marR="0" lvl="0" fontAlgn="auto">
              <a:lnSpc>
                <a:spcPct val="100000"/>
              </a:lnSpc>
              <a:buClrTx/>
              <a:buSzTx/>
              <a:tabLst/>
            </a:pPr>
            <a:r>
              <a:rPr lang="en-US" dirty="0"/>
              <a:t>18pt Intel Clear body text</a:t>
            </a:r>
          </a:p>
          <a:p>
            <a:pPr marR="0" lvl="1" fontAlgn="auto">
              <a:lnSpc>
                <a:spcPct val="100000"/>
              </a:lnSpc>
              <a:spcAft>
                <a:spcPts val="0"/>
              </a:spcAft>
              <a:buClrTx/>
              <a:buSzTx/>
              <a:tabLst/>
            </a:pPr>
            <a:r>
              <a:rPr lang="en-US" dirty="0"/>
              <a:t>16pt Intel Clear bullet one</a:t>
            </a:r>
          </a:p>
          <a:p>
            <a:pPr lvl="2"/>
            <a:r>
              <a:rPr lang="en-US" dirty="0" err="1"/>
              <a:t>14pt</a:t>
            </a:r>
            <a:r>
              <a:rPr lang="en-US" dirty="0"/>
              <a:t> Intel Clear third level</a:t>
            </a:r>
          </a:p>
          <a:p>
            <a:pPr lvl="3"/>
            <a:r>
              <a:rPr lang="en-US" dirty="0" err="1"/>
              <a:t>12pt</a:t>
            </a:r>
            <a:r>
              <a:rPr lang="en-US" dirty="0"/>
              <a:t> Intel Clear fourth level</a:t>
            </a:r>
          </a:p>
          <a:p>
            <a:pPr lvl="4"/>
            <a:r>
              <a:rPr lang="en-US" dirty="0" err="1"/>
              <a:t>12pt</a:t>
            </a:r>
            <a:r>
              <a:rPr lang="en-US" dirty="0"/>
              <a:t> Intel Clear fifth level</a:t>
            </a:r>
          </a:p>
        </p:txBody>
      </p:sp>
      <p:sp>
        <p:nvSpPr>
          <p:cNvPr id="8" name="Title 6"/>
          <p:cNvSpPr>
            <a:spLocks noGrp="1"/>
          </p:cNvSpPr>
          <p:nvPr>
            <p:ph type="title" hasCustomPrompt="1"/>
          </p:nvPr>
        </p:nvSpPr>
        <p:spPr>
          <a:xfrm>
            <a:off x="455613" y="308848"/>
            <a:ext cx="8229600" cy="868680"/>
          </a:xfrm>
        </p:spPr>
        <p:txBody>
          <a:bodyPr/>
          <a:lstStyle>
            <a:lvl1pPr>
              <a:defRPr sz="2800" b="0" i="0" baseline="0">
                <a:solidFill>
                  <a:srgbClr val="003C71"/>
                </a:solidFill>
                <a:latin typeface="Intel Clear"/>
                <a:cs typeface="Intel Clear"/>
              </a:defRPr>
            </a:lvl1pPr>
          </a:lstStyle>
          <a:p>
            <a:r>
              <a:rPr lang="en-US" dirty="0"/>
              <a:t>28pt Intel Clear Headline</a:t>
            </a:r>
          </a:p>
        </p:txBody>
      </p:sp>
    </p:spTree>
    <p:extLst>
      <p:ext uri="{BB962C8B-B14F-4D97-AF65-F5344CB8AC3E}">
        <p14:creationId xmlns:p14="http://schemas.microsoft.com/office/powerpoint/2010/main" val="5699788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with Attribute">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455614" y="1203326"/>
            <a:ext cx="8228013" cy="3425825"/>
          </a:xfrm>
        </p:spPr>
        <p:txBody>
          <a:bodyPr anchor="ctr" anchorCtr="0"/>
          <a:lstStyle>
            <a:lvl1pPr marL="190496" indent="-190496">
              <a:defRPr sz="3600" b="1" baseline="0">
                <a:solidFill>
                  <a:schemeClr val="accent2"/>
                </a:solidFill>
                <a:latin typeface="+mn-lt"/>
                <a:cs typeface="Intel Clear Light" panose="020B0404020203020204" pitchFamily="34" charset="0"/>
              </a:defRPr>
            </a:lvl1pPr>
            <a:lvl2pPr marL="417503" indent="-225419">
              <a:buFont typeface="Lucida Grande"/>
              <a:buChar char="−"/>
              <a:defRPr sz="1200" baseline="0">
                <a:latin typeface="+mn-lt"/>
                <a:cs typeface="Intel Clear" panose="020B0604020203020204" pitchFamily="34" charset="0"/>
              </a:defRPr>
            </a:lvl2pPr>
            <a:lvl3pPr marL="685783" indent="-228594">
              <a:defRPr sz="1200">
                <a:latin typeface="+mn-lt"/>
              </a:defRPr>
            </a:lvl3pPr>
            <a:lvl4pPr>
              <a:defRPr sz="1100">
                <a:latin typeface="+mn-lt"/>
              </a:defRPr>
            </a:lvl4pPr>
            <a:lvl5pPr>
              <a:defRPr sz="1050">
                <a:latin typeface="+mn-lt"/>
              </a:defRPr>
            </a:lvl5pPr>
          </a:lstStyle>
          <a:p>
            <a:pPr lvl="0"/>
            <a:r>
              <a:rPr lang="en-US" dirty="0"/>
              <a:t>“36pt Intel Clear Bold Text”</a:t>
            </a:r>
          </a:p>
          <a:p>
            <a:pPr lvl="1"/>
            <a:r>
              <a:rPr lang="en-US" dirty="0" err="1"/>
              <a:t>12pt</a:t>
            </a:r>
            <a:r>
              <a:rPr lang="en-US" dirty="0"/>
              <a:t> Attribution</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EE2556C5-CE8C-6547-B838-EA80C61A4AF7}" type="slidenum">
              <a:rPr lang="en-US" smtClean="0">
                <a:solidFill>
                  <a:prstClr val="white"/>
                </a:solidFill>
              </a:rPr>
              <a:pPr/>
              <a:t>‹#›</a:t>
            </a:fld>
            <a:endParaRPr lang="en-US" dirty="0">
              <a:solidFill>
                <a:prstClr val="white"/>
              </a:solidFill>
            </a:endParaRPr>
          </a:p>
        </p:txBody>
      </p:sp>
      <p:sp>
        <p:nvSpPr>
          <p:cNvPr id="7" name="Title 6"/>
          <p:cNvSpPr>
            <a:spLocks noGrp="1"/>
          </p:cNvSpPr>
          <p:nvPr>
            <p:ph type="title" hasCustomPrompt="1"/>
          </p:nvPr>
        </p:nvSpPr>
        <p:spPr>
          <a:xfrm>
            <a:off x="455613" y="308848"/>
            <a:ext cx="8229600" cy="868680"/>
          </a:xfrm>
        </p:spPr>
        <p:txBody>
          <a:bodyPr/>
          <a:lstStyle>
            <a:lvl1pPr>
              <a:defRPr sz="2800" b="0" i="0" baseline="0">
                <a:solidFill>
                  <a:srgbClr val="003C71"/>
                </a:solidFill>
                <a:latin typeface="Intel Clear"/>
                <a:cs typeface="Intel Clear"/>
              </a:defRPr>
            </a:lvl1pPr>
          </a:lstStyle>
          <a:p>
            <a:r>
              <a:rPr lang="en-US" dirty="0"/>
              <a:t>28pt Intel Clear Headline</a:t>
            </a:r>
          </a:p>
        </p:txBody>
      </p:sp>
    </p:spTree>
    <p:extLst>
      <p:ext uri="{BB962C8B-B14F-4D97-AF65-F5344CB8AC3E}">
        <p14:creationId xmlns:p14="http://schemas.microsoft.com/office/powerpoint/2010/main" val="23185248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ull Bleed Image">
    <p:spTree>
      <p:nvGrpSpPr>
        <p:cNvPr id="1" name=""/>
        <p:cNvGrpSpPr/>
        <p:nvPr/>
      </p:nvGrpSpPr>
      <p:grpSpPr>
        <a:xfrm>
          <a:off x="0" y="0"/>
          <a:ext cx="0" cy="0"/>
          <a:chOff x="0" y="0"/>
          <a:chExt cx="0" cy="0"/>
        </a:xfrm>
      </p:grpSpPr>
      <p:sp>
        <p:nvSpPr>
          <p:cNvPr id="9" name="Picture Placeholder 8"/>
          <p:cNvSpPr>
            <a:spLocks noGrp="1"/>
          </p:cNvSpPr>
          <p:nvPr>
            <p:ph type="pic" sz="quarter" idx="13" hasCustomPrompt="1"/>
          </p:nvPr>
        </p:nvSpPr>
        <p:spPr>
          <a:xfrm>
            <a:off x="0" y="1"/>
            <a:ext cx="9144000" cy="4768850"/>
          </a:xfrm>
          <a:solidFill>
            <a:schemeClr val="bg2">
              <a:lumMod val="60000"/>
              <a:lumOff val="40000"/>
            </a:schemeClr>
          </a:solidFill>
        </p:spPr>
        <p:txBody>
          <a:bodyPr/>
          <a:lstStyle>
            <a:lvl1pPr marL="0" marR="0" indent="0" algn="l" defTabSz="457189" rtl="0" eaLnBrk="1" fontAlgn="auto" latinLnBrk="0" hangingPunct="1">
              <a:lnSpc>
                <a:spcPct val="100000"/>
              </a:lnSpc>
              <a:spcBef>
                <a:spcPts val="1200"/>
              </a:spcBef>
              <a:spcAft>
                <a:spcPts val="0"/>
              </a:spcAft>
              <a:buClrTx/>
              <a:buSzTx/>
              <a:buFont typeface="Wingdings" panose="05000000000000000000" pitchFamily="2" charset="2"/>
              <a:buNone/>
              <a:tabLst/>
              <a:defRPr baseline="0"/>
            </a:lvl1pPr>
          </a:lstStyle>
          <a:p>
            <a:r>
              <a:rPr lang="en-US" dirty="0"/>
              <a:t>Insert photo here. Drag picture to placeholder or click icon to add.</a:t>
            </a:r>
          </a:p>
        </p:txBody>
      </p:sp>
      <p:sp>
        <p:nvSpPr>
          <p:cNvPr id="6" name="Slide Number Placeholder 5"/>
          <p:cNvSpPr>
            <a:spLocks noGrp="1"/>
          </p:cNvSpPr>
          <p:nvPr>
            <p:ph type="sldNum" sz="quarter" idx="12"/>
          </p:nvPr>
        </p:nvSpPr>
        <p:spPr>
          <a:xfrm>
            <a:off x="6872352" y="4824387"/>
            <a:ext cx="2133600" cy="273844"/>
          </a:xfrm>
        </p:spPr>
        <p:txBody>
          <a:bodyPr/>
          <a:lstStyle/>
          <a:p>
            <a:fld id="{EE2556C5-CE8C-6547-B838-EA80C61A4AF7}" type="slidenum">
              <a:rPr lang="en-US" smtClean="0">
                <a:solidFill>
                  <a:prstClr val="white"/>
                </a:solidFill>
              </a:rPr>
              <a:pPr/>
              <a:t>‹#›</a:t>
            </a:fld>
            <a:endParaRPr lang="en-US" dirty="0">
              <a:solidFill>
                <a:prstClr val="white"/>
              </a:solidFill>
            </a:endParaRPr>
          </a:p>
        </p:txBody>
      </p:sp>
      <p:sp>
        <p:nvSpPr>
          <p:cNvPr id="7" name="Title 6"/>
          <p:cNvSpPr>
            <a:spLocks noGrp="1"/>
          </p:cNvSpPr>
          <p:nvPr>
            <p:ph type="title" hasCustomPrompt="1"/>
          </p:nvPr>
        </p:nvSpPr>
        <p:spPr>
          <a:xfrm>
            <a:off x="455613" y="308848"/>
            <a:ext cx="8229600" cy="868680"/>
          </a:xfrm>
        </p:spPr>
        <p:txBody>
          <a:bodyPr/>
          <a:lstStyle>
            <a:lvl1pPr>
              <a:defRPr b="0" i="0" baseline="0">
                <a:solidFill>
                  <a:srgbClr val="003C71"/>
                </a:solidFill>
                <a:latin typeface="Intel Clear"/>
                <a:cs typeface="Intel Clear"/>
              </a:defRPr>
            </a:lvl1pPr>
          </a:lstStyle>
          <a:p>
            <a:r>
              <a:rPr lang="en-US" dirty="0"/>
              <a:t>28pt Intel Clear Headline</a:t>
            </a:r>
          </a:p>
        </p:txBody>
      </p:sp>
    </p:spTree>
    <p:extLst>
      <p:ext uri="{BB962C8B-B14F-4D97-AF65-F5344CB8AC3E}">
        <p14:creationId xmlns:p14="http://schemas.microsoft.com/office/powerpoint/2010/main" val="21974754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and Bottom Half Image">
    <p:spTree>
      <p:nvGrpSpPr>
        <p:cNvPr id="1" name=""/>
        <p:cNvGrpSpPr/>
        <p:nvPr/>
      </p:nvGrpSpPr>
      <p:grpSpPr>
        <a:xfrm>
          <a:off x="0" y="0"/>
          <a:ext cx="0" cy="0"/>
          <a:chOff x="0" y="0"/>
          <a:chExt cx="0" cy="0"/>
        </a:xfrm>
      </p:grpSpPr>
      <p:sp>
        <p:nvSpPr>
          <p:cNvPr id="9" name="Picture Placeholder 8"/>
          <p:cNvSpPr>
            <a:spLocks noGrp="1"/>
          </p:cNvSpPr>
          <p:nvPr>
            <p:ph type="pic" sz="quarter" idx="13" hasCustomPrompt="1"/>
          </p:nvPr>
        </p:nvSpPr>
        <p:spPr>
          <a:xfrm>
            <a:off x="0" y="2574131"/>
            <a:ext cx="9144000" cy="2194719"/>
          </a:xfrm>
          <a:solidFill>
            <a:schemeClr val="bg2">
              <a:lumMod val="60000"/>
              <a:lumOff val="40000"/>
            </a:schemeClr>
          </a:solidFill>
        </p:spPr>
        <p:txBody>
          <a:bodyPr/>
          <a:lstStyle>
            <a:lvl1pPr marL="0" marR="0" indent="0" algn="l" defTabSz="457189" rtl="0" eaLnBrk="1" fontAlgn="auto" latinLnBrk="0" hangingPunct="1">
              <a:lnSpc>
                <a:spcPct val="100000"/>
              </a:lnSpc>
              <a:spcBef>
                <a:spcPts val="1200"/>
              </a:spcBef>
              <a:spcAft>
                <a:spcPts val="0"/>
              </a:spcAft>
              <a:buClrTx/>
              <a:buSzTx/>
              <a:buFont typeface="Wingdings" panose="05000000000000000000" pitchFamily="2" charset="2"/>
              <a:buNone/>
              <a:tabLst/>
              <a:defRPr baseline="0"/>
            </a:lvl1pPr>
          </a:lstStyle>
          <a:p>
            <a:r>
              <a:rPr lang="en-US" dirty="0"/>
              <a:t>Insert photo here. Drag picture to placeholder or click icon to add.</a:t>
            </a:r>
          </a:p>
        </p:txBody>
      </p:sp>
      <p:sp>
        <p:nvSpPr>
          <p:cNvPr id="6" name="Slide Number Placeholder 5"/>
          <p:cNvSpPr>
            <a:spLocks noGrp="1"/>
          </p:cNvSpPr>
          <p:nvPr>
            <p:ph type="sldNum" sz="quarter" idx="12"/>
          </p:nvPr>
        </p:nvSpPr>
        <p:spPr>
          <a:xfrm>
            <a:off x="6872352" y="4824387"/>
            <a:ext cx="2133600" cy="273844"/>
          </a:xfrm>
        </p:spPr>
        <p:txBody>
          <a:bodyPr/>
          <a:lstStyle/>
          <a:p>
            <a:fld id="{EE2556C5-CE8C-6547-B838-EA80C61A4AF7}" type="slidenum">
              <a:rPr lang="en-US" smtClean="0">
                <a:solidFill>
                  <a:prstClr val="white"/>
                </a:solidFill>
              </a:rPr>
              <a:pPr/>
              <a:t>‹#›</a:t>
            </a:fld>
            <a:endParaRPr lang="en-US" dirty="0">
              <a:solidFill>
                <a:prstClr val="white"/>
              </a:solidFill>
            </a:endParaRPr>
          </a:p>
        </p:txBody>
      </p:sp>
      <p:sp>
        <p:nvSpPr>
          <p:cNvPr id="18" name="Content Placeholder 2"/>
          <p:cNvSpPr>
            <a:spLocks noGrp="1"/>
          </p:cNvSpPr>
          <p:nvPr>
            <p:ph sz="half" idx="1" hasCustomPrompt="1"/>
          </p:nvPr>
        </p:nvSpPr>
        <p:spPr>
          <a:xfrm>
            <a:off x="455614" y="1203325"/>
            <a:ext cx="4006851" cy="1309290"/>
          </a:xfrm>
        </p:spPr>
        <p:txBody>
          <a:bodyPr vert="horz" lIns="0" tIns="0" rIns="0" bIns="0" rtlCol="0">
            <a:noAutofit/>
          </a:bodyPr>
          <a:lstStyle>
            <a:lvl1pPr>
              <a:defRPr lang="en-US" dirty="0" smtClean="0"/>
            </a:lvl1pPr>
            <a:lvl2pPr>
              <a:defRPr lang="en-US" dirty="0" smtClean="0"/>
            </a:lvl2pPr>
            <a:lvl3pPr>
              <a:defRPr lang="en-US" sz="1400" dirty="0" smtClean="0"/>
            </a:lvl3pPr>
            <a:lvl4pPr>
              <a:defRPr lang="en-US" sz="1200" dirty="0" smtClean="0"/>
            </a:lvl4pPr>
            <a:lvl5pPr>
              <a:defRPr lang="en-US" sz="1200" dirty="0"/>
            </a:lvl5pPr>
          </a:lstStyle>
          <a:p>
            <a:pPr marR="0" lvl="0" fontAlgn="auto">
              <a:lnSpc>
                <a:spcPct val="100000"/>
              </a:lnSpc>
              <a:buClrTx/>
              <a:buSzTx/>
              <a:tabLst/>
            </a:pPr>
            <a:r>
              <a:rPr lang="en-US" dirty="0"/>
              <a:t>18pt Intel Clear body text</a:t>
            </a:r>
          </a:p>
          <a:p>
            <a:pPr marR="0" lvl="1" fontAlgn="auto">
              <a:lnSpc>
                <a:spcPct val="100000"/>
              </a:lnSpc>
              <a:spcAft>
                <a:spcPts val="0"/>
              </a:spcAft>
              <a:buClrTx/>
              <a:buSzTx/>
              <a:tabLst/>
            </a:pPr>
            <a:r>
              <a:rPr lang="en-US" dirty="0"/>
              <a:t>16pt Intel Clear bullet one</a:t>
            </a:r>
          </a:p>
          <a:p>
            <a:pPr lvl="2"/>
            <a:r>
              <a:rPr lang="en-US" dirty="0" err="1"/>
              <a:t>14pt</a:t>
            </a:r>
            <a:r>
              <a:rPr lang="en-US" dirty="0"/>
              <a:t> Intel Clear third level</a:t>
            </a:r>
          </a:p>
          <a:p>
            <a:pPr lvl="3"/>
            <a:r>
              <a:rPr lang="en-US" dirty="0" err="1"/>
              <a:t>12pt</a:t>
            </a:r>
            <a:r>
              <a:rPr lang="en-US" dirty="0"/>
              <a:t> Intel Clear fourth level</a:t>
            </a:r>
          </a:p>
          <a:p>
            <a:pPr lvl="4"/>
            <a:r>
              <a:rPr lang="en-US" dirty="0" err="1"/>
              <a:t>12pt</a:t>
            </a:r>
            <a:r>
              <a:rPr lang="en-US" dirty="0"/>
              <a:t> Intel Clear fifth level</a:t>
            </a:r>
          </a:p>
        </p:txBody>
      </p:sp>
      <p:sp>
        <p:nvSpPr>
          <p:cNvPr id="19" name="Content Placeholder 2"/>
          <p:cNvSpPr>
            <a:spLocks noGrp="1"/>
          </p:cNvSpPr>
          <p:nvPr>
            <p:ph sz="half" idx="15" hasCustomPrompt="1"/>
          </p:nvPr>
        </p:nvSpPr>
        <p:spPr>
          <a:xfrm>
            <a:off x="4678363" y="1203325"/>
            <a:ext cx="4005264" cy="1309290"/>
          </a:xfrm>
        </p:spPr>
        <p:txBody>
          <a:bodyPr vert="horz" lIns="0" tIns="0" rIns="0" bIns="0" rtlCol="0">
            <a:noAutofit/>
          </a:bodyPr>
          <a:lstStyle>
            <a:lvl1pPr>
              <a:defRPr lang="en-US" dirty="0" smtClean="0"/>
            </a:lvl1pPr>
            <a:lvl2pPr>
              <a:defRPr lang="en-US" dirty="0" smtClean="0"/>
            </a:lvl2pPr>
            <a:lvl3pPr>
              <a:defRPr lang="en-US" sz="1400" dirty="0" smtClean="0"/>
            </a:lvl3pPr>
            <a:lvl4pPr>
              <a:defRPr lang="en-US" sz="1200" dirty="0" smtClean="0"/>
            </a:lvl4pPr>
            <a:lvl5pPr>
              <a:defRPr lang="en-US" sz="1200" dirty="0"/>
            </a:lvl5pPr>
          </a:lstStyle>
          <a:p>
            <a:pPr marR="0" lvl="0" fontAlgn="auto">
              <a:lnSpc>
                <a:spcPct val="100000"/>
              </a:lnSpc>
              <a:buClrTx/>
              <a:buSzTx/>
              <a:tabLst/>
            </a:pPr>
            <a:r>
              <a:rPr lang="en-US" dirty="0"/>
              <a:t>18pt Intel Clear body text</a:t>
            </a:r>
          </a:p>
          <a:p>
            <a:pPr marR="0" lvl="1" fontAlgn="auto">
              <a:lnSpc>
                <a:spcPct val="100000"/>
              </a:lnSpc>
              <a:spcAft>
                <a:spcPts val="0"/>
              </a:spcAft>
              <a:buClrTx/>
              <a:buSzTx/>
              <a:tabLst/>
            </a:pPr>
            <a:r>
              <a:rPr lang="en-US" dirty="0"/>
              <a:t>16pt Intel Clear bullet one</a:t>
            </a:r>
          </a:p>
          <a:p>
            <a:pPr lvl="2"/>
            <a:r>
              <a:rPr lang="en-US" dirty="0" err="1"/>
              <a:t>14pt</a:t>
            </a:r>
            <a:r>
              <a:rPr lang="en-US" dirty="0"/>
              <a:t> Intel Clear third level</a:t>
            </a:r>
          </a:p>
          <a:p>
            <a:pPr lvl="3"/>
            <a:r>
              <a:rPr lang="en-US" dirty="0" err="1"/>
              <a:t>12pt</a:t>
            </a:r>
            <a:r>
              <a:rPr lang="en-US" dirty="0"/>
              <a:t> Intel Clear fourth level</a:t>
            </a:r>
          </a:p>
          <a:p>
            <a:pPr lvl="4"/>
            <a:r>
              <a:rPr lang="en-US" dirty="0" err="1"/>
              <a:t>12pt</a:t>
            </a:r>
            <a:r>
              <a:rPr lang="en-US" dirty="0"/>
              <a:t> Intel Clear fifth level</a:t>
            </a:r>
          </a:p>
        </p:txBody>
      </p:sp>
      <p:sp>
        <p:nvSpPr>
          <p:cNvPr id="3" name="TextBox 2"/>
          <p:cNvSpPr txBox="1"/>
          <p:nvPr userDrawn="1"/>
        </p:nvSpPr>
        <p:spPr>
          <a:xfrm>
            <a:off x="1009488" y="4975796"/>
            <a:ext cx="184731" cy="246221"/>
          </a:xfrm>
          <a:prstGeom prst="rect">
            <a:avLst/>
          </a:prstGeom>
          <a:noFill/>
        </p:spPr>
        <p:txBody>
          <a:bodyPr wrap="none" rtlCol="0">
            <a:spAutoFit/>
          </a:bodyPr>
          <a:lstStyle/>
          <a:p>
            <a:pPr defTabSz="457189"/>
            <a:endParaRPr lang="en-US" sz="1000" dirty="0">
              <a:solidFill>
                <a:srgbClr val="003C71"/>
              </a:solidFill>
              <a:cs typeface="Intel Clear"/>
            </a:endParaRPr>
          </a:p>
        </p:txBody>
      </p:sp>
      <p:sp>
        <p:nvSpPr>
          <p:cNvPr id="10" name="Title 6"/>
          <p:cNvSpPr>
            <a:spLocks noGrp="1"/>
          </p:cNvSpPr>
          <p:nvPr>
            <p:ph type="title" hasCustomPrompt="1"/>
          </p:nvPr>
        </p:nvSpPr>
        <p:spPr>
          <a:xfrm>
            <a:off x="455613" y="308848"/>
            <a:ext cx="8229600" cy="868680"/>
          </a:xfrm>
        </p:spPr>
        <p:txBody>
          <a:bodyPr/>
          <a:lstStyle>
            <a:lvl1pPr>
              <a:defRPr b="0" i="0" baseline="0">
                <a:solidFill>
                  <a:srgbClr val="003C71"/>
                </a:solidFill>
                <a:latin typeface="Intel Clear"/>
                <a:cs typeface="Intel Clear"/>
              </a:defRPr>
            </a:lvl1pPr>
          </a:lstStyle>
          <a:p>
            <a:r>
              <a:rPr lang="en-US" dirty="0"/>
              <a:t>28pt Intel Clear Headline</a:t>
            </a:r>
          </a:p>
        </p:txBody>
      </p:sp>
    </p:spTree>
    <p:extLst>
      <p:ext uri="{BB962C8B-B14F-4D97-AF65-F5344CB8AC3E}">
        <p14:creationId xmlns:p14="http://schemas.microsoft.com/office/powerpoint/2010/main" val="3336696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1587" y="4759452"/>
            <a:ext cx="9144000" cy="384048"/>
          </a:xfrm>
          <a:prstGeom prst="rect">
            <a:avLst/>
          </a:prstGeom>
          <a:gradFill flip="none" rotWithShape="1">
            <a:gsLst>
              <a:gs pos="0">
                <a:schemeClr val="tx2"/>
              </a:gs>
              <a:gs pos="50000">
                <a:schemeClr val="accent2"/>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endParaRPr lang="en-US" sz="1800" dirty="0">
              <a:solidFill>
                <a:prstClr val="white"/>
              </a:solidFill>
            </a:endParaRPr>
          </a:p>
        </p:txBody>
      </p:sp>
      <p:cxnSp>
        <p:nvCxnSpPr>
          <p:cNvPr id="12" name="Straight Connector 11"/>
          <p:cNvCxnSpPr/>
          <p:nvPr/>
        </p:nvCxnSpPr>
        <p:spPr>
          <a:xfrm>
            <a:off x="8718552" y="4824510"/>
            <a:ext cx="2381" cy="237744"/>
          </a:xfrm>
          <a:prstGeom prst="line">
            <a:avLst/>
          </a:prstGeom>
          <a:ln w="9525">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 name="Title Placeholder 1"/>
          <p:cNvSpPr>
            <a:spLocks noGrp="1"/>
          </p:cNvSpPr>
          <p:nvPr>
            <p:ph type="title"/>
          </p:nvPr>
        </p:nvSpPr>
        <p:spPr>
          <a:xfrm>
            <a:off x="455613" y="310130"/>
            <a:ext cx="8229600" cy="868680"/>
          </a:xfrm>
          <a:prstGeom prst="rect">
            <a:avLst/>
          </a:prstGeom>
        </p:spPr>
        <p:txBody>
          <a:bodyPr vert="horz" lIns="0" tIns="0" rIns="0" bIns="0" rtlCol="0" anchor="t" anchorCtr="0">
            <a:noAutofit/>
          </a:bodyPr>
          <a:lstStyle/>
          <a:p>
            <a:r>
              <a:rPr lang="en-US" dirty="0"/>
              <a:t>28pt Intel Clear Headline</a:t>
            </a:r>
          </a:p>
        </p:txBody>
      </p:sp>
      <p:sp>
        <p:nvSpPr>
          <p:cNvPr id="3" name="Text Placeholder 2"/>
          <p:cNvSpPr>
            <a:spLocks noGrp="1"/>
          </p:cNvSpPr>
          <p:nvPr>
            <p:ph type="body" idx="1"/>
          </p:nvPr>
        </p:nvSpPr>
        <p:spPr>
          <a:xfrm>
            <a:off x="455614" y="1203326"/>
            <a:ext cx="8228012" cy="3425825"/>
          </a:xfrm>
          <a:prstGeom prst="rect">
            <a:avLst/>
          </a:prstGeom>
        </p:spPr>
        <p:txBody>
          <a:bodyPr vert="horz" lIns="0" tIns="0" rIns="0" bIns="0" rtlCol="0">
            <a:noAutofit/>
          </a:bodyPr>
          <a:lstStyle/>
          <a:p>
            <a:pPr lvl="0"/>
            <a:r>
              <a:rPr lang="en-US" dirty="0"/>
              <a:t>18pt Intel Clear body text</a:t>
            </a:r>
          </a:p>
          <a:p>
            <a:pPr lvl="1"/>
            <a:r>
              <a:rPr lang="en-US" dirty="0"/>
              <a:t>16pt Intel Clear bullet one</a:t>
            </a:r>
          </a:p>
          <a:p>
            <a:pPr lvl="2"/>
            <a:r>
              <a:rPr lang="en-US" dirty="0"/>
              <a:t>16pt Intel Clear sub-bullet</a:t>
            </a:r>
          </a:p>
          <a:p>
            <a:pPr lvl="3"/>
            <a:r>
              <a:rPr lang="en-US" dirty="0" err="1"/>
              <a:t>14pt</a:t>
            </a:r>
            <a:r>
              <a:rPr lang="en-US" dirty="0"/>
              <a:t> Intel Clear fourth level</a:t>
            </a:r>
          </a:p>
          <a:p>
            <a:pPr lvl="4"/>
            <a:r>
              <a:rPr lang="en-US" dirty="0" err="1"/>
              <a:t>14pt</a:t>
            </a:r>
            <a:r>
              <a:rPr lang="en-US" dirty="0"/>
              <a:t> Intel Clear fifth level</a:t>
            </a:r>
          </a:p>
        </p:txBody>
      </p:sp>
      <p:pic>
        <p:nvPicPr>
          <p:cNvPr id="13" name="Picture 2"/>
          <p:cNvPicPr>
            <a:picLocks noChangeAspect="1" noChangeArrowheads="1"/>
          </p:cNvPicPr>
          <p:nvPr userDrawn="1"/>
        </p:nvPicPr>
        <p:blipFill>
          <a:blip r:embed="rId20">
            <a:extLst>
              <a:ext uri="{28A0092B-C50C-407E-A947-70E740481C1C}">
                <a14:useLocalDpi xmlns:a14="http://schemas.microsoft.com/office/drawing/2010/main" val="0"/>
              </a:ext>
            </a:extLst>
          </a:blip>
          <a:stretch>
            <a:fillRect/>
          </a:stretch>
        </p:blipFill>
        <p:spPr bwMode="auto">
          <a:xfrm>
            <a:off x="8188976" y="4818931"/>
            <a:ext cx="418339" cy="278161"/>
          </a:xfrm>
          <a:prstGeom prst="rect">
            <a:avLst/>
          </a:prstGeom>
          <a:noFill/>
          <a:extLst>
            <a:ext uri="{909E8E84-426E-40dd-AFC4-6F175D3DCCD1}">
              <a14:hiddenFill xmlns="" xmlns:a14="http://schemas.microsoft.com/office/drawing/2010/main">
                <a:solidFill>
                  <a:srgbClr val="FFFFFF"/>
                </a:solidFill>
              </a14:hiddenFill>
            </a:ext>
          </a:extLst>
        </p:spPr>
      </p:pic>
      <p:sp>
        <p:nvSpPr>
          <p:cNvPr id="6" name="Slide Number Placeholder 5"/>
          <p:cNvSpPr>
            <a:spLocks noGrp="1"/>
          </p:cNvSpPr>
          <p:nvPr>
            <p:ph type="sldNum" sz="quarter" idx="4"/>
          </p:nvPr>
        </p:nvSpPr>
        <p:spPr>
          <a:xfrm>
            <a:off x="6872352" y="4824387"/>
            <a:ext cx="2133600" cy="273844"/>
          </a:xfrm>
          <a:prstGeom prst="rect">
            <a:avLst/>
          </a:prstGeom>
        </p:spPr>
        <p:txBody>
          <a:bodyPr vert="horz" lIns="0" tIns="0" rIns="0" bIns="0" rtlCol="0" anchor="ctr"/>
          <a:lstStyle>
            <a:lvl1pPr algn="r">
              <a:defRPr sz="800">
                <a:solidFill>
                  <a:schemeClr val="bg1"/>
                </a:solidFill>
                <a:latin typeface="+mn-lt"/>
                <a:cs typeface="Intel Clear Light" panose="020B0404020203020204" pitchFamily="34" charset="0"/>
              </a:defRPr>
            </a:lvl1pPr>
          </a:lstStyle>
          <a:p>
            <a:pPr defTabSz="457189"/>
            <a:fld id="{EE2556C5-CE8C-6547-B838-EA80C61A4AF7}" type="slidenum">
              <a:rPr lang="en-US" smtClean="0">
                <a:solidFill>
                  <a:prstClr val="white"/>
                </a:solidFill>
              </a:rPr>
              <a:pPr defTabSz="457189"/>
              <a:t>‹#›</a:t>
            </a:fld>
            <a:endParaRPr lang="en-US" dirty="0">
              <a:solidFill>
                <a:prstClr val="white"/>
              </a:solidFill>
            </a:endParaRPr>
          </a:p>
        </p:txBody>
      </p:sp>
    </p:spTree>
    <p:extLst>
      <p:ext uri="{BB962C8B-B14F-4D97-AF65-F5344CB8AC3E}">
        <p14:creationId xmlns:p14="http://schemas.microsoft.com/office/powerpoint/2010/main" val="1838573585"/>
      </p:ext>
    </p:extLst>
  </p:cSld>
  <p:clrMap bg1="lt1" tx1="dk1" bg2="lt2" tx2="dk2" accent1="accent1" accent2="accent2" accent3="accent3" accent4="accent4" accent5="accent5" accent6="accent6" hlink="hlink" folHlink="folHlink"/>
  <p:sldLayoutIdLst>
    <p:sldLayoutId id="2147483916" r:id="rId1"/>
    <p:sldLayoutId id="2147483917" r:id="rId2"/>
    <p:sldLayoutId id="2147483918" r:id="rId3"/>
    <p:sldLayoutId id="2147483919" r:id="rId4"/>
    <p:sldLayoutId id="2147483920" r:id="rId5"/>
    <p:sldLayoutId id="2147483921" r:id="rId6"/>
    <p:sldLayoutId id="2147483922" r:id="rId7"/>
    <p:sldLayoutId id="2147483923" r:id="rId8"/>
    <p:sldLayoutId id="2147483924" r:id="rId9"/>
    <p:sldLayoutId id="2147483925" r:id="rId10"/>
    <p:sldLayoutId id="2147483926" r:id="rId11"/>
    <p:sldLayoutId id="2147483927" r:id="rId12"/>
    <p:sldLayoutId id="2147483928" r:id="rId13"/>
    <p:sldLayoutId id="2147483929" r:id="rId14"/>
    <p:sldLayoutId id="2147483930" r:id="rId15"/>
    <p:sldLayoutId id="2147483931" r:id="rId16"/>
    <p:sldLayoutId id="2147483932" r:id="rId17"/>
    <p:sldLayoutId id="2147483933" r:id="rId18"/>
  </p:sldLayoutIdLst>
  <p:hf hdr="0" ftr="0" dt="0"/>
  <p:txStyles>
    <p:titleStyle>
      <a:lvl1pPr algn="l" defTabSz="457189" rtl="0" eaLnBrk="1" latinLnBrk="0" hangingPunct="1">
        <a:lnSpc>
          <a:spcPct val="100000"/>
        </a:lnSpc>
        <a:spcBef>
          <a:spcPct val="0"/>
        </a:spcBef>
        <a:buNone/>
        <a:defRPr sz="2800" b="0" i="0" kern="1200" spc="0" baseline="0">
          <a:solidFill>
            <a:srgbClr val="003C71"/>
          </a:solidFill>
          <a:latin typeface="Intel Clear"/>
          <a:ea typeface="Intel Clear Light" panose="020B0404020203020204" pitchFamily="34" charset="0"/>
          <a:cs typeface="Intel Clear"/>
        </a:defRPr>
      </a:lvl1pPr>
    </p:titleStyle>
    <p:bodyStyle>
      <a:lvl1pPr marL="0" indent="0" algn="l" defTabSz="457189" rtl="0" eaLnBrk="1" latinLnBrk="0" hangingPunct="1">
        <a:spcBef>
          <a:spcPts val="1200"/>
        </a:spcBef>
        <a:spcAft>
          <a:spcPts val="0"/>
        </a:spcAft>
        <a:buFont typeface="Wingdings" panose="05000000000000000000" pitchFamily="2" charset="2"/>
        <a:buNone/>
        <a:defRPr sz="1800" b="0" kern="1200">
          <a:solidFill>
            <a:srgbClr val="0071C5"/>
          </a:solidFill>
          <a:latin typeface="+mn-lt"/>
          <a:ea typeface="+mn-ea"/>
          <a:cs typeface="Intel Clear" panose="020B0604020203020204" pitchFamily="34" charset="0"/>
        </a:defRPr>
      </a:lvl1pPr>
      <a:lvl2pPr marL="225419" indent="-225419" algn="l" defTabSz="457189" rtl="0" eaLnBrk="1" latinLnBrk="0" hangingPunct="1">
        <a:spcBef>
          <a:spcPts val="1200"/>
        </a:spcBef>
        <a:buFont typeface="Wingdings" charset="2"/>
        <a:buChar char="§"/>
        <a:defRPr sz="1600" kern="1200" baseline="0">
          <a:solidFill>
            <a:srgbClr val="003C71"/>
          </a:solidFill>
          <a:latin typeface="+mn-lt"/>
          <a:ea typeface="+mn-ea"/>
          <a:cs typeface="Intel Clear" panose="020B0604020203020204" pitchFamily="34" charset="0"/>
        </a:defRPr>
      </a:lvl2pPr>
      <a:lvl3pPr marL="571486" indent="-228594" algn="l" defTabSz="457189" rtl="0" eaLnBrk="1" latinLnBrk="0" hangingPunct="1">
        <a:spcBef>
          <a:spcPts val="800"/>
        </a:spcBef>
        <a:buFont typeface="Intel Clear" panose="020B0604020203020204" pitchFamily="34" charset="0"/>
        <a:buChar char="–"/>
        <a:defRPr sz="1600" kern="1200">
          <a:solidFill>
            <a:srgbClr val="003C71"/>
          </a:solidFill>
          <a:latin typeface="+mn-lt"/>
          <a:ea typeface="+mn-ea"/>
          <a:cs typeface="Intel Clear" panose="020B0604020203020204" pitchFamily="34" charset="0"/>
        </a:defRPr>
      </a:lvl3pPr>
      <a:lvl4pPr marL="969939" indent="-228594" algn="l" defTabSz="457189" rtl="0" eaLnBrk="1" latinLnBrk="0" hangingPunct="1">
        <a:spcBef>
          <a:spcPct val="20000"/>
        </a:spcBef>
        <a:buFont typeface="Arial"/>
        <a:buChar char="–"/>
        <a:defRPr sz="1400" kern="1200">
          <a:solidFill>
            <a:srgbClr val="003C71"/>
          </a:solidFill>
          <a:latin typeface="+mn-lt"/>
          <a:ea typeface="+mn-ea"/>
          <a:cs typeface="Intel Clear" panose="020B0604020203020204" pitchFamily="34" charset="0"/>
        </a:defRPr>
      </a:lvl4pPr>
      <a:lvl5pPr marL="1319180" indent="-228594" algn="l" defTabSz="457189" rtl="0" eaLnBrk="1" latinLnBrk="0" hangingPunct="1">
        <a:spcBef>
          <a:spcPct val="20000"/>
        </a:spcBef>
        <a:buFont typeface="Intel Clear" panose="020B0604020203020204" pitchFamily="34" charset="0"/>
        <a:buChar char="–"/>
        <a:defRPr sz="1400" kern="1200">
          <a:solidFill>
            <a:srgbClr val="003C71"/>
          </a:solidFill>
          <a:latin typeface="+mn-lt"/>
          <a:ea typeface="+mn-ea"/>
          <a:cs typeface="Intel Clear" panose="020B0604020203020204" pitchFamily="34" charset="0"/>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8"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2"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620">
          <p15:clr>
            <a:srgbClr val="F26B43"/>
          </p15:clr>
        </p15:guide>
        <p15:guide id="2" pos="288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5A17BEDE-2763-9747-B219-E93C7E54F6AB}"/>
              </a:ext>
            </a:extLst>
          </p:cNvPr>
          <p:cNvSpPr>
            <a:spLocks noGrp="1"/>
          </p:cNvSpPr>
          <p:nvPr>
            <p:ph type="title"/>
          </p:nvPr>
        </p:nvSpPr>
        <p:spPr>
          <a:xfrm>
            <a:off x="628650" y="274638"/>
            <a:ext cx="7886700" cy="9937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xmlns="" id="{2F1B3278-33FE-0547-BFC9-78284D86A986}"/>
              </a:ext>
            </a:extLst>
          </p:cNvPr>
          <p:cNvSpPr>
            <a:spLocks noGrp="1"/>
          </p:cNvSpPr>
          <p:nvPr>
            <p:ph type="body" idx="1"/>
          </p:nvPr>
        </p:nvSpPr>
        <p:spPr>
          <a:xfrm>
            <a:off x="628650" y="1370013"/>
            <a:ext cx="7886700" cy="3262312"/>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xmlns="" id="{007A3FA3-7587-114B-B42D-95A712ED1FC4}"/>
              </a:ext>
            </a:extLst>
          </p:cNvPr>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082D3695-2ADB-FF49-AA9B-0A9532FBB457}" type="datetimeFigureOut">
              <a:rPr lang="en-US" smtClean="0"/>
              <a:t>8/9/2019</a:t>
            </a:fld>
            <a:endParaRPr lang="en-US"/>
          </a:p>
        </p:txBody>
      </p:sp>
      <p:sp>
        <p:nvSpPr>
          <p:cNvPr id="5" name="Footer Placeholder 4">
            <a:extLst>
              <a:ext uri="{FF2B5EF4-FFF2-40B4-BE49-F238E27FC236}">
                <a16:creationId xmlns:a16="http://schemas.microsoft.com/office/drawing/2014/main" xmlns="" id="{DF4576BD-30CF-E048-8DD9-794BC1854559}"/>
              </a:ext>
            </a:extLst>
          </p:cNvPr>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02999928-B81E-DE46-AB82-883A9B4142A9}"/>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06C0E4D6-EF2A-9A4D-B530-616D18062EFF}" type="slidenum">
              <a:rPr lang="en-US" smtClean="0"/>
              <a:t>‹#›</a:t>
            </a:fld>
            <a:endParaRPr lang="en-US"/>
          </a:p>
        </p:txBody>
      </p:sp>
    </p:spTree>
    <p:extLst>
      <p:ext uri="{BB962C8B-B14F-4D97-AF65-F5344CB8AC3E}">
        <p14:creationId xmlns:p14="http://schemas.microsoft.com/office/powerpoint/2010/main" val="1856196802"/>
      </p:ext>
    </p:extLst>
  </p:cSld>
  <p:clrMap bg1="lt1" tx1="dk1" bg2="lt2" tx2="dk2" accent1="accent1" accent2="accent2" accent3="accent3" accent4="accent4" accent5="accent5" accent6="accent6" hlink="hlink" folHlink="folHlink"/>
  <p:sldLayoutIdLst>
    <p:sldLayoutId id="2147483935" r:id="rId1"/>
    <p:sldLayoutId id="2147483936" r:id="rId2"/>
    <p:sldLayoutId id="2147483937" r:id="rId3"/>
    <p:sldLayoutId id="2147483938" r:id="rId4"/>
    <p:sldLayoutId id="2147483939" r:id="rId5"/>
    <p:sldLayoutId id="2147483940" r:id="rId6"/>
    <p:sldLayoutId id="2147483941" r:id="rId7"/>
    <p:sldLayoutId id="2147483942" r:id="rId8"/>
    <p:sldLayoutId id="2147483943" r:id="rId9"/>
    <p:sldLayoutId id="2147483944" r:id="rId10"/>
    <p:sldLayoutId id="2147483945" r:id="rId11"/>
  </p:sldLayoutIdLst>
  <p:txStyles>
    <p:titleStyle>
      <a:lvl1pPr algn="l" defTabSz="914400" rtl="0" eaLnBrk="1" latinLnBrk="0" hangingPunct="1">
        <a:lnSpc>
          <a:spcPct val="90000"/>
        </a:lnSpc>
        <a:spcBef>
          <a:spcPct val="0"/>
        </a:spcBef>
        <a:buNone/>
        <a:defRPr sz="3600" kern="12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ai.intel.com/wp-content/uploads/sites/53/2018/03/IntelSWDevTools_OptimizeDLforHealthcare.pdf" TargetMode="External"/><Relationship Id="rId2" Type="http://schemas.openxmlformats.org/officeDocument/2006/relationships/slideLayout" Target="../slideLayouts/slideLayout15.xml"/><Relationship Id="rId1" Type="http://schemas.openxmlformats.org/officeDocument/2006/relationships/vmlDrawing" Target="../drawings/vmlDrawing1.vml"/><Relationship Id="rId6" Type="http://schemas.openxmlformats.org/officeDocument/2006/relationships/image" Target="../media/image7.wmf"/><Relationship Id="rId5" Type="http://schemas.openxmlformats.org/officeDocument/2006/relationships/oleObject" Target="../embeddings/oleObject1.bin"/><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 Id="rId4" Type="http://schemas.openxmlformats.org/officeDocument/2006/relationships/slide" Target="slide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slide" Target="slide6.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15.xml"/><Relationship Id="rId6" Type="http://schemas.openxmlformats.org/officeDocument/2006/relationships/slide" Target="slide6.xml"/><Relationship Id="rId5" Type="http://schemas.openxmlformats.org/officeDocument/2006/relationships/image" Target="../media/image15.png"/><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hyperlink" Target="https://github.com/intel-iot-devkit/smart-video-workshop/blob/master/optimization-tools-and-techniques/README.md" TargetMode="Externa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hyperlink" Target="http://www.intel.com/"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4.xml"/><Relationship Id="rId1" Type="http://schemas.openxmlformats.org/officeDocument/2006/relationships/video" Target="https://www.youtube.com/embed/TsS_YWIj1EY" TargetMode="External"/><Relationship Id="rId5" Type="http://schemas.openxmlformats.org/officeDocument/2006/relationships/image" Target="../media/image16.jpeg"/><Relationship Id="rId4" Type="http://schemas.openxmlformats.org/officeDocument/2006/relationships/slide" Target="slide6.xml"/></Relationships>
</file>

<file path=ppt/slides/_rels/slide31.xml.rels><?xml version="1.0" encoding="UTF-8" standalone="yes"?>
<Relationships xmlns="http://schemas.openxmlformats.org/package/2006/relationships"><Relationship Id="rId2" Type="http://schemas.openxmlformats.org/officeDocument/2006/relationships/hyperlink" Target="https://github.com/intel-iot-devkit/smart-video-workshop/blob/master/optimization-tools-and-techniques/README_VTune.md" TargetMode="Externa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hyperlink" Target="file:///D:\license-plate-recognition-barrier-0001\description\license-plate-recognition-barrier-0001.html" TargetMode="External"/><Relationship Id="rId2" Type="http://schemas.openxmlformats.org/officeDocument/2006/relationships/notesSlide" Target="../notesSlides/notesSlide14.xml"/><Relationship Id="rId1" Type="http://schemas.openxmlformats.org/officeDocument/2006/relationships/slideLayout" Target="../slideLayouts/slideLayout15.xml"/><Relationship Id="rId5" Type="http://schemas.openxmlformats.org/officeDocument/2006/relationships/hyperlink" Target="file:///D:\vehicle-license-plate-detection-barrier-0007\description\vehicle-license-plate-detection-barrier-0007.html" TargetMode="External"/><Relationship Id="rId4" Type="http://schemas.openxmlformats.org/officeDocument/2006/relationships/hyperlink" Target="file:///D:\vehicle-attributes-recognition-barrier-0010\description\vehicle-attributes-recognition-barrier-0010.html" TargetMode="External"/></Relationships>
</file>

<file path=ppt/slides/_rels/slide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hyperlink" Target="https://github.com/intel-iot-devkit/smart-video-workshop/blob/master/advanced-video-analytics/multiple_models.md" TargetMode="Externa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hyperlink" Target="http://www.intel.com/performance" TargetMode="External"/><Relationship Id="rId2" Type="http://schemas.openxmlformats.org/officeDocument/2006/relationships/hyperlink" Target="http://intel.com/" TargetMode="Externa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hyperlink" Target="https://docs.openvinotoolkit.org/latest/_docs_Workbench_DG_Introduction.html" TargetMode="External"/><Relationship Id="rId2" Type="http://schemas.openxmlformats.org/officeDocument/2006/relationships/hyperlink" Target="https://docs.openvinotoolkit.org/latest/_inference_engine_tools_calibration_tool_README.html" TargetMode="External"/><Relationship Id="rId1" Type="http://schemas.openxmlformats.org/officeDocument/2006/relationships/slideLayout" Target="../slideLayouts/slideLayout6.xml"/><Relationship Id="rId5" Type="http://schemas.openxmlformats.org/officeDocument/2006/relationships/hyperlink" Target="https://docs.openvinotoolkit.org/latest/_inference_engine_tools_accuracy_checker_tool_README.html" TargetMode="External"/><Relationship Id="rId4" Type="http://schemas.openxmlformats.org/officeDocument/2006/relationships/hyperlink" Target="https://docs.openvinotoolkit.org/latest/_inference_engine_tools_benchmark_tool_README.html"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8" Type="http://schemas.openxmlformats.org/officeDocument/2006/relationships/slide" Target="slide23.xml"/><Relationship Id="rId3" Type="http://schemas.openxmlformats.org/officeDocument/2006/relationships/slide" Target="slide7.xml"/><Relationship Id="rId7" Type="http://schemas.openxmlformats.org/officeDocument/2006/relationships/slide" Target="slide19.xml"/><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slide" Target="slide16.xml"/><Relationship Id="rId5" Type="http://schemas.openxmlformats.org/officeDocument/2006/relationships/slide" Target="slide14.xml"/><Relationship Id="rId10" Type="http://schemas.openxmlformats.org/officeDocument/2006/relationships/slide" Target="slide30.xml"/><Relationship Id="rId4" Type="http://schemas.openxmlformats.org/officeDocument/2006/relationships/slide" Target="slide9.xml"/><Relationship Id="rId9" Type="http://schemas.openxmlformats.org/officeDocument/2006/relationships/slide" Target="slide2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542162" y="4218140"/>
            <a:ext cx="6330212" cy="925360"/>
          </a:xfrm>
        </p:spPr>
        <p:txBody>
          <a:bodyPr/>
          <a:lstStyle/>
          <a:p>
            <a:r>
              <a:rPr lang="en-US" dirty="0" smtClean="0"/>
              <a:t>August 2019</a:t>
            </a:r>
            <a:endParaRPr lang="en-US" dirty="0"/>
          </a:p>
        </p:txBody>
      </p:sp>
      <p:sp>
        <p:nvSpPr>
          <p:cNvPr id="3" name="Title 2"/>
          <p:cNvSpPr>
            <a:spLocks noGrp="1"/>
          </p:cNvSpPr>
          <p:nvPr>
            <p:ph type="ctrTitle"/>
          </p:nvPr>
        </p:nvSpPr>
        <p:spPr>
          <a:xfrm>
            <a:off x="542162" y="3027606"/>
            <a:ext cx="8362411" cy="1002290"/>
          </a:xfrm>
        </p:spPr>
        <p:txBody>
          <a:bodyPr/>
          <a:lstStyle/>
          <a:p>
            <a:pPr>
              <a:lnSpc>
                <a:spcPts val="5000"/>
              </a:lnSpc>
            </a:pPr>
            <a:r>
              <a:rPr lang="en-US" sz="6000" kern="0" spc="133" dirty="0">
                <a:solidFill>
                  <a:prstClr val="white"/>
                </a:solidFill>
                <a:latin typeface="Intel Clear Pro"/>
              </a:rPr>
              <a:t>Accelerate Deep Learning  Inference Using Intel Technologies</a:t>
            </a:r>
            <a:br>
              <a:rPr lang="en-US" sz="6000" kern="0" spc="133" dirty="0">
                <a:solidFill>
                  <a:prstClr val="white"/>
                </a:solidFill>
                <a:latin typeface="Intel Clear Pro"/>
              </a:rPr>
            </a:br>
            <a:r>
              <a:rPr lang="en-US" sz="6000" kern="0" spc="133" dirty="0">
                <a:solidFill>
                  <a:prstClr val="white"/>
                </a:solidFill>
                <a:latin typeface="Intel Clear Pro"/>
              </a:rPr>
              <a:t/>
            </a:r>
            <a:br>
              <a:rPr lang="en-US" sz="6000" kern="0" spc="133" dirty="0">
                <a:solidFill>
                  <a:prstClr val="white"/>
                </a:solidFill>
                <a:latin typeface="Intel Clear Pro"/>
              </a:rPr>
            </a:br>
            <a:r>
              <a:rPr lang="en-US" sz="6000" kern="0" spc="133" dirty="0">
                <a:solidFill>
                  <a:srgbClr val="FFFF00"/>
                </a:solidFill>
                <a:latin typeface="Intel Clear Pro"/>
              </a:rPr>
              <a:t>Optimization: Tools and Techniques</a:t>
            </a:r>
          </a:p>
        </p:txBody>
      </p:sp>
    </p:spTree>
    <p:extLst>
      <p:ext uri="{BB962C8B-B14F-4D97-AF65-F5344CB8AC3E}">
        <p14:creationId xmlns:p14="http://schemas.microsoft.com/office/powerpoint/2010/main" val="8998445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10</a:t>
            </a:fld>
            <a:endParaRPr lang="en-US" dirty="0"/>
          </a:p>
        </p:txBody>
      </p:sp>
      <p:sp>
        <p:nvSpPr>
          <p:cNvPr id="3" name="Title 2"/>
          <p:cNvSpPr>
            <a:spLocks noGrp="1"/>
          </p:cNvSpPr>
          <p:nvPr>
            <p:ph type="title"/>
          </p:nvPr>
        </p:nvSpPr>
        <p:spPr/>
        <p:txBody>
          <a:bodyPr/>
          <a:lstStyle/>
          <a:p>
            <a:r>
              <a:rPr lang="en-US" dirty="0"/>
              <a:t>Use an Optimized Inference Engine vs. a non-optimized framework on Intel® CPU</a:t>
            </a:r>
          </a:p>
        </p:txBody>
      </p:sp>
      <p:sp>
        <p:nvSpPr>
          <p:cNvPr id="7" name="Rectangle 6"/>
          <p:cNvSpPr/>
          <p:nvPr/>
        </p:nvSpPr>
        <p:spPr>
          <a:xfrm>
            <a:off x="335423" y="4148922"/>
            <a:ext cx="8229600" cy="261610"/>
          </a:xfrm>
          <a:prstGeom prst="rect">
            <a:avLst/>
          </a:prstGeom>
        </p:spPr>
        <p:txBody>
          <a:bodyPr wrap="square">
            <a:spAutoFit/>
          </a:bodyPr>
          <a:lstStyle/>
          <a:p>
            <a:pPr algn="ctr"/>
            <a:r>
              <a:rPr lang="en-US" sz="1100" dirty="0">
                <a:hlinkClick r:id="rId3"/>
              </a:rPr>
              <a:t>https://</a:t>
            </a:r>
            <a:r>
              <a:rPr lang="en-US" sz="1050" dirty="0">
                <a:hlinkClick r:id="rId3"/>
              </a:rPr>
              <a:t>ai.intel.com/wp-content/uploads/sites/53/2018/03/IntelSWDevTools_OptimizeDLforHealthcare.pdf</a:t>
            </a:r>
            <a:endParaRPr lang="en-US" sz="1100" dirty="0"/>
          </a:p>
        </p:txBody>
      </p:sp>
      <p:grpSp>
        <p:nvGrpSpPr>
          <p:cNvPr id="10" name="Group 9"/>
          <p:cNvGrpSpPr>
            <a:grpSpLocks noChangeAspect="1"/>
          </p:cNvGrpSpPr>
          <p:nvPr/>
        </p:nvGrpSpPr>
        <p:grpSpPr>
          <a:xfrm>
            <a:off x="455613" y="1177528"/>
            <a:ext cx="8229600" cy="2904668"/>
            <a:chOff x="239561" y="1188434"/>
            <a:chExt cx="8923129" cy="3149452"/>
          </a:xfrm>
        </p:grpSpPr>
        <p:pic>
          <p:nvPicPr>
            <p:cNvPr id="5" name="Picture 4"/>
            <p:cNvPicPr>
              <a:picLocks noChangeAspect="1"/>
            </p:cNvPicPr>
            <p:nvPr/>
          </p:nvPicPr>
          <p:blipFill>
            <a:blip r:embed="rId4"/>
            <a:stretch>
              <a:fillRect/>
            </a:stretch>
          </p:blipFill>
          <p:spPr>
            <a:xfrm>
              <a:off x="309001" y="1188434"/>
              <a:ext cx="2506295" cy="2727888"/>
            </a:xfrm>
            <a:prstGeom prst="rect">
              <a:avLst/>
            </a:prstGeom>
          </p:spPr>
        </p:pic>
        <p:graphicFrame>
          <p:nvGraphicFramePr>
            <p:cNvPr id="6" name="Object 5"/>
            <p:cNvGraphicFramePr>
              <a:graphicFrameLocks noChangeAspect="1"/>
            </p:cNvGraphicFramePr>
            <p:nvPr>
              <p:extLst>
                <p:ext uri="{D42A27DB-BD31-4B8C-83A1-F6EECF244321}">
                  <p14:modId xmlns:p14="http://schemas.microsoft.com/office/powerpoint/2010/main" val="1816693894"/>
                </p:ext>
              </p:extLst>
            </p:nvPr>
          </p:nvGraphicFramePr>
          <p:xfrm>
            <a:off x="3015790" y="1188434"/>
            <a:ext cx="6146900" cy="3149452"/>
          </p:xfrm>
          <a:graphic>
            <a:graphicData uri="http://schemas.openxmlformats.org/presentationml/2006/ole">
              <mc:AlternateContent xmlns:mc="http://schemas.openxmlformats.org/markup-compatibility/2006">
                <mc:Choice xmlns:v="urn:schemas-microsoft-com:vml" Requires="v">
                  <p:oleObj spid="_x0000_s1271" name="Bitmap Image" r:id="rId5" imgW="8922960" imgH="4572000" progId="Paint.Picture">
                    <p:embed/>
                  </p:oleObj>
                </mc:Choice>
                <mc:Fallback>
                  <p:oleObj name="Bitmap Image" r:id="rId5" imgW="8922960" imgH="4572000" progId="Paint.Picture">
                    <p:embed/>
                    <p:pic>
                      <p:nvPicPr>
                        <p:cNvPr id="0" name=""/>
                        <p:cNvPicPr/>
                        <p:nvPr/>
                      </p:nvPicPr>
                      <p:blipFill>
                        <a:blip r:embed="rId6"/>
                        <a:stretch>
                          <a:fillRect/>
                        </a:stretch>
                      </p:blipFill>
                      <p:spPr>
                        <a:xfrm>
                          <a:off x="3015790" y="1188434"/>
                          <a:ext cx="6146900" cy="3149452"/>
                        </a:xfrm>
                        <a:prstGeom prst="rect">
                          <a:avLst/>
                        </a:prstGeom>
                      </p:spPr>
                    </p:pic>
                  </p:oleObj>
                </mc:Fallback>
              </mc:AlternateContent>
            </a:graphicData>
          </a:graphic>
        </p:graphicFrame>
        <p:sp>
          <p:nvSpPr>
            <p:cNvPr id="8" name="Rectangle 7"/>
            <p:cNvSpPr/>
            <p:nvPr/>
          </p:nvSpPr>
          <p:spPr>
            <a:xfrm>
              <a:off x="239561" y="3734366"/>
              <a:ext cx="1176670" cy="36391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t>vs. </a:t>
              </a:r>
              <a:r>
                <a:rPr lang="en-US" sz="1200" dirty="0"/>
                <a:t>baseline</a:t>
              </a:r>
              <a:endParaRPr lang="en-US" sz="1400" dirty="0"/>
            </a:p>
          </p:txBody>
        </p:sp>
      </p:grpSp>
      <p:sp>
        <p:nvSpPr>
          <p:cNvPr id="9" name="Rectangle 8">
            <a:extLst>
              <a:ext uri="{FF2B5EF4-FFF2-40B4-BE49-F238E27FC236}">
                <a16:creationId xmlns:a16="http://schemas.microsoft.com/office/drawing/2014/main" xmlns="" id="{EA67653F-4C69-474C-A467-7E39F53F0D0F}"/>
              </a:ext>
            </a:extLst>
          </p:cNvPr>
          <p:cNvSpPr/>
          <p:nvPr/>
        </p:nvSpPr>
        <p:spPr>
          <a:xfrm>
            <a:off x="335423" y="4422133"/>
            <a:ext cx="8229600" cy="26161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00" b="1" dirty="0">
                <a:solidFill>
                  <a:schemeClr val="bg1"/>
                </a:solidFill>
              </a:rPr>
              <a:t>The performance difference between running inference engine vs. unoptimized can be bigger than the difference between accelerators.</a:t>
            </a:r>
          </a:p>
        </p:txBody>
      </p:sp>
    </p:spTree>
    <p:extLst>
      <p:ext uri="{BB962C8B-B14F-4D97-AF65-F5344CB8AC3E}">
        <p14:creationId xmlns:p14="http://schemas.microsoft.com/office/powerpoint/2010/main" val="1096981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1"/>
          <p:cNvSpPr>
            <a:spLocks noGrp="1"/>
          </p:cNvSpPr>
          <p:nvPr>
            <p:ph type="sldNum" sz="quarter" idx="12"/>
          </p:nvPr>
        </p:nvSpPr>
        <p:spPr/>
        <p:txBody>
          <a:bodyPr/>
          <a:lstStyle/>
          <a:p>
            <a:r>
              <a:rPr lang="en-US" dirty="0"/>
              <a:t>41</a:t>
            </a:r>
          </a:p>
        </p:txBody>
      </p:sp>
      <p:sp>
        <p:nvSpPr>
          <p:cNvPr id="2" name="Title 1"/>
          <p:cNvSpPr>
            <a:spLocks noGrp="1"/>
          </p:cNvSpPr>
          <p:nvPr>
            <p:ph type="title"/>
          </p:nvPr>
        </p:nvSpPr>
        <p:spPr>
          <a:xfrm>
            <a:off x="378495" y="86814"/>
            <a:ext cx="8229600" cy="868680"/>
          </a:xfrm>
        </p:spPr>
        <p:txBody>
          <a:bodyPr/>
          <a:lstStyle/>
          <a:p>
            <a:r>
              <a:rPr lang="en-US" sz="3600" dirty="0"/>
              <a:t>Why?</a:t>
            </a:r>
          </a:p>
        </p:txBody>
      </p:sp>
      <p:sp>
        <p:nvSpPr>
          <p:cNvPr id="3" name="Content Placeholder 2"/>
          <p:cNvSpPr>
            <a:spLocks noGrp="1"/>
          </p:cNvSpPr>
          <p:nvPr>
            <p:ph sz="quarter" idx="13"/>
          </p:nvPr>
        </p:nvSpPr>
        <p:spPr>
          <a:xfrm>
            <a:off x="455614" y="955493"/>
            <a:ext cx="8152481" cy="3673657"/>
          </a:xfrm>
        </p:spPr>
        <p:txBody>
          <a:bodyPr>
            <a:normAutofit/>
          </a:bodyPr>
          <a:lstStyle/>
          <a:p>
            <a:pPr marL="285750" indent="-285750">
              <a:buFont typeface="Arial" panose="020B0604020202020204" pitchFamily="34" charset="0"/>
              <a:buChar char="•"/>
            </a:pPr>
            <a:r>
              <a:rPr lang="en-US" dirty="0"/>
              <a:t>The CPU plugin was developed in order to provide opportunity for high performance scoring of neural networks on CPU, using the Intel® Math Kernel Library for Deep Neural Networks (Intel® MKL-DNN).</a:t>
            </a:r>
          </a:p>
          <a:p>
            <a:pPr marL="285750" indent="-285750">
              <a:buFont typeface="Arial" panose="020B0604020202020204" pitchFamily="34" charset="0"/>
              <a:buChar char="•"/>
            </a:pPr>
            <a:r>
              <a:rPr lang="en-US" dirty="0"/>
              <a:t>The CPU plugin uses </a:t>
            </a:r>
            <a:r>
              <a:rPr lang="en-US" dirty="0" err="1"/>
              <a:t>OpenMP</a:t>
            </a:r>
            <a:r>
              <a:rPr lang="en-US" dirty="0"/>
              <a:t>* in order to parallelize calculations.</a:t>
            </a:r>
          </a:p>
          <a:p>
            <a:pPr marL="285750" indent="-285750">
              <a:buFont typeface="Arial" panose="020B0604020202020204" pitchFamily="34" charset="0"/>
              <a:buChar char="•"/>
            </a:pPr>
            <a:r>
              <a:rPr lang="en-US" dirty="0"/>
              <a:t>The CPU Plugin supports inference on Intel® Xeon® with Intel® AVX2 and AVX512, Intel® Core™ Processors with Intel® AVX2, Intel Atom® Processors with Intel® SSE.</a:t>
            </a:r>
          </a:p>
        </p:txBody>
      </p:sp>
    </p:spTree>
    <p:extLst>
      <p:ext uri="{BB962C8B-B14F-4D97-AF65-F5344CB8AC3E}">
        <p14:creationId xmlns:p14="http://schemas.microsoft.com/office/powerpoint/2010/main" val="281689908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solidFill>
                  <a:prstClr val="white"/>
                </a:solidFill>
              </a:rPr>
              <a:pPr/>
              <a:t>12</a:t>
            </a:fld>
            <a:endParaRPr lang="en-US" dirty="0">
              <a:solidFill>
                <a:prstClr val="white"/>
              </a:solidFill>
            </a:endParaRPr>
          </a:p>
        </p:txBody>
      </p:sp>
      <p:sp>
        <p:nvSpPr>
          <p:cNvPr id="7" name="Content Placeholder 6"/>
          <p:cNvSpPr>
            <a:spLocks noGrp="1"/>
          </p:cNvSpPr>
          <p:nvPr>
            <p:ph sz="half" idx="1"/>
          </p:nvPr>
        </p:nvSpPr>
        <p:spPr/>
        <p:txBody>
          <a:bodyPr/>
          <a:lstStyle/>
          <a:p>
            <a:r>
              <a:rPr lang="en-US" b="1" dirty="0"/>
              <a:t>Merging of group convolutions</a:t>
            </a:r>
            <a:r>
              <a:rPr lang="en-US" dirty="0"/>
              <a:t>. </a:t>
            </a:r>
          </a:p>
          <a:p>
            <a:pPr marL="285750" indent="-285750">
              <a:buFont typeface="Arial" panose="020B0604020202020204" pitchFamily="34" charset="0"/>
              <a:buChar char="•"/>
            </a:pPr>
            <a:r>
              <a:rPr lang="en-US" dirty="0"/>
              <a:t>It means that if a topology contains the following pipeline </a:t>
            </a:r>
            <a:r>
              <a:rPr lang="en-US" dirty="0">
                <a:sym typeface="Wingdings" panose="05000000000000000000" pitchFamily="2" charset="2"/>
              </a:rPr>
              <a:t></a:t>
            </a:r>
            <a:endParaRPr lang="en-US" dirty="0"/>
          </a:p>
          <a:p>
            <a:pPr marL="285750" indent="-285750">
              <a:buFont typeface="Arial" panose="020B0604020202020204" pitchFamily="34" charset="0"/>
              <a:buChar char="•"/>
            </a:pPr>
            <a:r>
              <a:rPr lang="en-US" dirty="0"/>
              <a:t>CPU plugin will merge it into one Convolution with the group parameter (Convolutions should have the same parameters).</a:t>
            </a:r>
          </a:p>
        </p:txBody>
      </p:sp>
      <p:pic>
        <p:nvPicPr>
          <p:cNvPr id="9" name="Content Placeholder 8"/>
          <p:cNvPicPr>
            <a:picLocks noGrp="1" noChangeAspect="1"/>
          </p:cNvPicPr>
          <p:nvPr>
            <p:ph sz="half" idx="13"/>
          </p:nvPr>
        </p:nvPicPr>
        <p:blipFill>
          <a:blip r:embed="rId2"/>
          <a:stretch>
            <a:fillRect/>
          </a:stretch>
        </p:blipFill>
        <p:spPr>
          <a:xfrm>
            <a:off x="4719888" y="892040"/>
            <a:ext cx="3965325" cy="3425825"/>
          </a:xfrm>
          <a:prstGeom prst="rect">
            <a:avLst/>
          </a:prstGeom>
        </p:spPr>
      </p:pic>
      <p:sp>
        <p:nvSpPr>
          <p:cNvPr id="3" name="Title 2"/>
          <p:cNvSpPr>
            <a:spLocks noGrp="1"/>
          </p:cNvSpPr>
          <p:nvPr>
            <p:ph type="title"/>
          </p:nvPr>
        </p:nvSpPr>
        <p:spPr/>
        <p:txBody>
          <a:bodyPr/>
          <a:lstStyle/>
          <a:p>
            <a:r>
              <a:rPr lang="en-US" dirty="0"/>
              <a:t>Internal CPU Plugin Optimizations</a:t>
            </a:r>
          </a:p>
        </p:txBody>
      </p:sp>
    </p:spTree>
    <p:extLst>
      <p:ext uri="{BB962C8B-B14F-4D97-AF65-F5344CB8AC3E}">
        <p14:creationId xmlns:p14="http://schemas.microsoft.com/office/powerpoint/2010/main" val="58088308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solidFill>
                  <a:prstClr val="white"/>
                </a:solidFill>
              </a:rPr>
              <a:pPr/>
              <a:t>13</a:t>
            </a:fld>
            <a:endParaRPr lang="en-US" dirty="0">
              <a:solidFill>
                <a:prstClr val="white"/>
              </a:solidFill>
            </a:endParaRPr>
          </a:p>
        </p:txBody>
      </p:sp>
      <p:sp>
        <p:nvSpPr>
          <p:cNvPr id="3" name="Content Placeholder 2"/>
          <p:cNvSpPr>
            <a:spLocks noGrp="1"/>
          </p:cNvSpPr>
          <p:nvPr>
            <p:ph sz="half" idx="1"/>
          </p:nvPr>
        </p:nvSpPr>
        <p:spPr/>
        <p:txBody>
          <a:bodyPr>
            <a:normAutofit/>
          </a:bodyPr>
          <a:lstStyle/>
          <a:p>
            <a:pPr marL="285750" indent="-285750">
              <a:buFont typeface="Arial" panose="020B0604020202020204" pitchFamily="34" charset="0"/>
              <a:buChar char="•"/>
            </a:pPr>
            <a:r>
              <a:rPr lang="en-US" b="1" dirty="0"/>
              <a:t>Fusing Convolution with </a:t>
            </a:r>
            <a:r>
              <a:rPr lang="en-US" b="1" dirty="0" err="1"/>
              <a:t>ReLU</a:t>
            </a:r>
            <a:r>
              <a:rPr lang="en-US" b="1" dirty="0"/>
              <a:t> or ELU. </a:t>
            </a:r>
            <a:r>
              <a:rPr lang="en-US" dirty="0"/>
              <a:t>CPU plugin is fusing all Convolution with </a:t>
            </a:r>
            <a:r>
              <a:rPr lang="en-US" dirty="0" err="1"/>
              <a:t>ReLU</a:t>
            </a:r>
            <a:r>
              <a:rPr lang="en-US" dirty="0"/>
              <a:t> or ELU layers if these layers are located after the Convolution layer.</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r>
              <a:rPr lang="en-US" b="1" dirty="0"/>
              <a:t>Fusing Convolution + Sum or Convolution + Sum + </a:t>
            </a:r>
            <a:r>
              <a:rPr lang="en-US" b="1" dirty="0" err="1"/>
              <a:t>ReLu</a:t>
            </a:r>
            <a:r>
              <a:rPr lang="en-US" b="1" dirty="0"/>
              <a:t>. </a:t>
            </a:r>
            <a:r>
              <a:rPr lang="en-US" dirty="0"/>
              <a:t>To improve performance, the CPU plugin fuses the following structure:</a:t>
            </a:r>
          </a:p>
        </p:txBody>
      </p:sp>
      <p:pic>
        <p:nvPicPr>
          <p:cNvPr id="6" name="Content Placeholder 5"/>
          <p:cNvPicPr>
            <a:picLocks noGrp="1" noChangeAspect="1"/>
          </p:cNvPicPr>
          <p:nvPr>
            <p:ph sz="half" idx="13"/>
          </p:nvPr>
        </p:nvPicPr>
        <p:blipFill>
          <a:blip r:embed="rId2"/>
          <a:stretch>
            <a:fillRect/>
          </a:stretch>
        </p:blipFill>
        <p:spPr>
          <a:xfrm>
            <a:off x="4679951" y="887520"/>
            <a:ext cx="4005262" cy="2113437"/>
          </a:xfrm>
          <a:prstGeom prst="rect">
            <a:avLst/>
          </a:prstGeom>
        </p:spPr>
      </p:pic>
      <p:sp>
        <p:nvSpPr>
          <p:cNvPr id="5" name="Title 4"/>
          <p:cNvSpPr>
            <a:spLocks noGrp="1"/>
          </p:cNvSpPr>
          <p:nvPr>
            <p:ph type="title"/>
          </p:nvPr>
        </p:nvSpPr>
        <p:spPr/>
        <p:txBody>
          <a:bodyPr/>
          <a:lstStyle/>
          <a:p>
            <a:r>
              <a:rPr lang="en-US" dirty="0"/>
              <a:t>Internal CPU Plugin Optimizations</a:t>
            </a:r>
          </a:p>
        </p:txBody>
      </p:sp>
      <p:pic>
        <p:nvPicPr>
          <p:cNvPr id="7" name="Picture 6"/>
          <p:cNvPicPr>
            <a:picLocks noChangeAspect="1"/>
          </p:cNvPicPr>
          <p:nvPr/>
        </p:nvPicPr>
        <p:blipFill>
          <a:blip r:embed="rId3"/>
          <a:stretch>
            <a:fillRect/>
          </a:stretch>
        </p:blipFill>
        <p:spPr>
          <a:xfrm>
            <a:off x="6242862" y="3000203"/>
            <a:ext cx="1520711" cy="1628947"/>
          </a:xfrm>
          <a:prstGeom prst="rect">
            <a:avLst/>
          </a:prstGeom>
        </p:spPr>
      </p:pic>
      <p:sp>
        <p:nvSpPr>
          <p:cNvPr id="8" name="Right Arrow 7">
            <a:hlinkClick r:id="rId4" action="ppaction://hlinksldjump"/>
          </p:cNvPr>
          <p:cNvSpPr/>
          <p:nvPr/>
        </p:nvSpPr>
        <p:spPr>
          <a:xfrm rot="10800000">
            <a:off x="8489004" y="4293140"/>
            <a:ext cx="382622" cy="350196"/>
          </a:xfrm>
          <a:prstGeom prst="rightArrow">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7017019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4294967295"/>
          </p:nvPr>
        </p:nvSpPr>
        <p:spPr/>
        <p:txBody>
          <a:bodyPr/>
          <a:lstStyle/>
          <a:p>
            <a:endParaRPr lang="en-US"/>
          </a:p>
        </p:txBody>
      </p:sp>
      <p:sp>
        <p:nvSpPr>
          <p:cNvPr id="3" name="Title 2"/>
          <p:cNvSpPr>
            <a:spLocks noGrp="1"/>
          </p:cNvSpPr>
          <p:nvPr>
            <p:ph type="ctrTitle"/>
          </p:nvPr>
        </p:nvSpPr>
        <p:spPr/>
        <p:txBody>
          <a:bodyPr/>
          <a:lstStyle/>
          <a:p>
            <a:r>
              <a:rPr lang="en-US" dirty="0"/>
              <a:t>Set Batch Size</a:t>
            </a:r>
          </a:p>
        </p:txBody>
      </p:sp>
      <p:sp>
        <p:nvSpPr>
          <p:cNvPr id="4" name="Slide Number Placeholder 3"/>
          <p:cNvSpPr>
            <a:spLocks noGrp="1"/>
          </p:cNvSpPr>
          <p:nvPr>
            <p:ph type="sldNum" sz="quarter" idx="12"/>
          </p:nvPr>
        </p:nvSpPr>
        <p:spPr/>
        <p:txBody>
          <a:bodyPr/>
          <a:lstStyle/>
          <a:p>
            <a:fld id="{EE2556C5-CE8C-6547-B838-EA80C61A4AF7}" type="slidenum">
              <a:rPr lang="en-US" smtClean="0">
                <a:solidFill>
                  <a:prstClr val="white"/>
                </a:solidFill>
              </a:rPr>
              <a:pPr/>
              <a:t>14</a:t>
            </a:fld>
            <a:endParaRPr lang="en-US" dirty="0">
              <a:solidFill>
                <a:prstClr val="white"/>
              </a:solidFill>
            </a:endParaRPr>
          </a:p>
        </p:txBody>
      </p:sp>
    </p:spTree>
    <p:extLst>
      <p:ext uri="{BB962C8B-B14F-4D97-AF65-F5344CB8AC3E}">
        <p14:creationId xmlns:p14="http://schemas.microsoft.com/office/powerpoint/2010/main" val="7302422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1"/>
          <p:cNvSpPr>
            <a:spLocks noGrp="1"/>
          </p:cNvSpPr>
          <p:nvPr>
            <p:ph type="sldNum" sz="quarter" idx="12"/>
          </p:nvPr>
        </p:nvSpPr>
        <p:spPr/>
        <p:txBody>
          <a:bodyPr/>
          <a:lstStyle/>
          <a:p>
            <a:r>
              <a:rPr lang="en-US" dirty="0"/>
              <a:t>20</a:t>
            </a:r>
          </a:p>
        </p:txBody>
      </p:sp>
      <p:sp>
        <p:nvSpPr>
          <p:cNvPr id="2" name="Title 1"/>
          <p:cNvSpPr>
            <a:spLocks noGrp="1"/>
          </p:cNvSpPr>
          <p:nvPr>
            <p:ph type="title"/>
          </p:nvPr>
        </p:nvSpPr>
        <p:spPr/>
        <p:txBody>
          <a:bodyPr/>
          <a:lstStyle/>
          <a:p>
            <a:r>
              <a:rPr lang="en-US" sz="3600" dirty="0"/>
              <a:t>Set Batch Size</a:t>
            </a:r>
          </a:p>
        </p:txBody>
      </p:sp>
      <p:sp>
        <p:nvSpPr>
          <p:cNvPr id="3" name="Content Placeholder 2"/>
          <p:cNvSpPr>
            <a:spLocks noGrp="1"/>
          </p:cNvSpPr>
          <p:nvPr>
            <p:ph sz="quarter" idx="13"/>
          </p:nvPr>
        </p:nvSpPr>
        <p:spPr/>
        <p:txBody>
          <a:bodyPr>
            <a:normAutofit fontScale="92500" lnSpcReduction="20000"/>
          </a:bodyPr>
          <a:lstStyle/>
          <a:p>
            <a:pPr marL="285750" indent="-285750">
              <a:buFont typeface="Wingdings" panose="05000000000000000000" pitchFamily="2" charset="2"/>
              <a:buChar char="§"/>
            </a:pPr>
            <a:r>
              <a:rPr lang="en-US" sz="2000" dirty="0">
                <a:solidFill>
                  <a:schemeClr val="tx2"/>
                </a:solidFill>
              </a:rPr>
              <a:t>To increase throughput, a convolutional neural network (CNN) could process the input data in batches.</a:t>
            </a:r>
          </a:p>
          <a:p>
            <a:pPr marL="285750" indent="-285750">
              <a:buFont typeface="Wingdings" panose="05000000000000000000" pitchFamily="2" charset="2"/>
              <a:buChar char="§"/>
            </a:pPr>
            <a:r>
              <a:rPr lang="en-US" sz="2000" dirty="0">
                <a:solidFill>
                  <a:schemeClr val="tx2"/>
                </a:solidFill>
              </a:rPr>
              <a:t>What is batch size?</a:t>
            </a:r>
          </a:p>
          <a:p>
            <a:pPr marL="511169" lvl="1" indent="-285750">
              <a:buFont typeface="Wingdings" panose="05000000000000000000" pitchFamily="2" charset="2"/>
              <a:buChar char="§"/>
            </a:pPr>
            <a:r>
              <a:rPr lang="en-US" sz="2000" dirty="0">
                <a:solidFill>
                  <a:schemeClr val="tx2"/>
                </a:solidFill>
              </a:rPr>
              <a:t>If we have a 3-channel(RGB) images that are 256x256 pixels. A single image can be represented as a 3 x 256 x 256 matrix. If we set the batch size to 10, then we are concatenating those 10 images together into a 10 x 3 x 256 x 256 matrix.</a:t>
            </a:r>
          </a:p>
          <a:p>
            <a:pPr marL="285750" indent="-285750">
              <a:buFont typeface="Wingdings" panose="05000000000000000000" pitchFamily="2" charset="2"/>
              <a:buChar char="§"/>
            </a:pPr>
            <a:r>
              <a:rPr lang="en-US" sz="2000" dirty="0">
                <a:solidFill>
                  <a:schemeClr val="tx2"/>
                </a:solidFill>
              </a:rPr>
              <a:t>What is the best Batch size? – It depends on the model and available compute power</a:t>
            </a:r>
          </a:p>
          <a:p>
            <a:pPr marL="511169" lvl="1" indent="-285750">
              <a:buFont typeface="Wingdings" panose="05000000000000000000" pitchFamily="2" charset="2"/>
              <a:buChar char="§"/>
            </a:pPr>
            <a:r>
              <a:rPr lang="en-US" sz="2000" dirty="0">
                <a:solidFill>
                  <a:schemeClr val="tx2"/>
                </a:solidFill>
              </a:rPr>
              <a:t>Increase batch size could help to get a higher throughput which means better inference FPS, but if it goes too large, your device will run out of memory to hold it.</a:t>
            </a:r>
          </a:p>
        </p:txBody>
      </p:sp>
      <p:sp>
        <p:nvSpPr>
          <p:cNvPr id="6" name="Right Arrow 5">
            <a:hlinkClick r:id="rId2" action="ppaction://hlinksldjump"/>
          </p:cNvPr>
          <p:cNvSpPr/>
          <p:nvPr/>
        </p:nvSpPr>
        <p:spPr>
          <a:xfrm rot="10800000">
            <a:off x="8489004" y="4293140"/>
            <a:ext cx="382622" cy="350196"/>
          </a:xfrm>
          <a:prstGeom prst="rightArrow">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42809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Use </a:t>
            </a:r>
            <a:r>
              <a:rPr lang="en-US" dirty="0" err="1"/>
              <a:t>Async</a:t>
            </a:r>
            <a:endParaRPr lang="en-US" dirty="0"/>
          </a:p>
        </p:txBody>
      </p:sp>
    </p:spTree>
    <p:extLst>
      <p:ext uri="{BB962C8B-B14F-4D97-AF65-F5344CB8AC3E}">
        <p14:creationId xmlns:p14="http://schemas.microsoft.com/office/powerpoint/2010/main" val="34551915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1"/>
          <p:cNvSpPr>
            <a:spLocks noGrp="1"/>
          </p:cNvSpPr>
          <p:nvPr>
            <p:ph type="sldNum" sz="quarter" idx="12"/>
          </p:nvPr>
        </p:nvSpPr>
        <p:spPr/>
        <p:txBody>
          <a:bodyPr/>
          <a:lstStyle/>
          <a:p>
            <a:r>
              <a:rPr lang="en-US" dirty="0"/>
              <a:t>20</a:t>
            </a:r>
          </a:p>
        </p:txBody>
      </p:sp>
      <p:sp>
        <p:nvSpPr>
          <p:cNvPr id="2" name="Title 1"/>
          <p:cNvSpPr>
            <a:spLocks noGrp="1"/>
          </p:cNvSpPr>
          <p:nvPr>
            <p:ph type="title"/>
          </p:nvPr>
        </p:nvSpPr>
        <p:spPr/>
        <p:txBody>
          <a:bodyPr/>
          <a:lstStyle/>
          <a:p>
            <a:r>
              <a:rPr lang="en-US" sz="3600" dirty="0"/>
              <a:t>Inference Engine async API</a:t>
            </a:r>
          </a:p>
        </p:txBody>
      </p:sp>
      <p:sp>
        <p:nvSpPr>
          <p:cNvPr id="3" name="Content Placeholder 2"/>
          <p:cNvSpPr>
            <a:spLocks noGrp="1"/>
          </p:cNvSpPr>
          <p:nvPr>
            <p:ph sz="quarter" idx="13"/>
          </p:nvPr>
        </p:nvSpPr>
        <p:spPr/>
        <p:txBody>
          <a:bodyPr/>
          <a:lstStyle/>
          <a:p>
            <a:pPr marL="285750" indent="-285750">
              <a:buFont typeface="Wingdings" panose="05000000000000000000" pitchFamily="2" charset="2"/>
              <a:buChar char="§"/>
            </a:pPr>
            <a:r>
              <a:rPr lang="en-US" sz="2000" dirty="0">
                <a:solidFill>
                  <a:schemeClr val="tx2"/>
                </a:solidFill>
              </a:rPr>
              <a:t>Improves overall frame-rate of the application.</a:t>
            </a:r>
          </a:p>
          <a:p>
            <a:pPr marL="285750" indent="-285750">
              <a:buFont typeface="Wingdings" panose="05000000000000000000" pitchFamily="2" charset="2"/>
              <a:buChar char="§"/>
            </a:pPr>
            <a:r>
              <a:rPr lang="en-US" sz="2000" dirty="0">
                <a:solidFill>
                  <a:schemeClr val="tx2"/>
                </a:solidFill>
              </a:rPr>
              <a:t>Executes a request asynchronously (in the background) and waits until ready, when the result is actually needed.</a:t>
            </a:r>
          </a:p>
          <a:p>
            <a:pPr marL="285750" indent="-285750">
              <a:buFont typeface="Wingdings" panose="05000000000000000000" pitchFamily="2" charset="2"/>
              <a:buChar char="§"/>
            </a:pPr>
            <a:r>
              <a:rPr lang="en-US" sz="2000" dirty="0">
                <a:solidFill>
                  <a:schemeClr val="tx2"/>
                </a:solidFill>
              </a:rPr>
              <a:t>Continues doing things on the host, while the accelerator is busy. </a:t>
            </a:r>
          </a:p>
          <a:p>
            <a:pPr marL="285750" indent="-285750">
              <a:buFont typeface="Wingdings" panose="05000000000000000000" pitchFamily="2" charset="2"/>
              <a:buChar char="§"/>
            </a:pPr>
            <a:r>
              <a:rPr lang="en-US" sz="2000" dirty="0">
                <a:solidFill>
                  <a:schemeClr val="tx2"/>
                </a:solidFill>
              </a:rPr>
              <a:t>The demo keeps two parallel infer requests, and, while the current is processed, the input frame for the next is captured. This essentially hides the latency of capturing, so the overall framerate is determined by the </a:t>
            </a:r>
            <a:r>
              <a:rPr lang="en-US" sz="2000" dirty="0">
                <a:solidFill>
                  <a:schemeClr val="tx2"/>
                </a:solidFill>
                <a:latin typeface="Courier New" panose="02070309020205020404" pitchFamily="49" charset="0"/>
                <a:cs typeface="Courier New" panose="02070309020205020404" pitchFamily="49" charset="0"/>
              </a:rPr>
              <a:t>MAXIMUM(detection time, input capturing time)</a:t>
            </a:r>
            <a:r>
              <a:rPr lang="en-US" sz="2000" dirty="0">
                <a:solidFill>
                  <a:schemeClr val="tx2"/>
                </a:solidFill>
              </a:rPr>
              <a:t> and not the </a:t>
            </a:r>
            <a:r>
              <a:rPr lang="en-US" sz="2000" dirty="0">
                <a:solidFill>
                  <a:schemeClr val="tx2"/>
                </a:solidFill>
                <a:latin typeface="Courier New" panose="02070309020205020404" pitchFamily="49" charset="0"/>
                <a:cs typeface="Courier New" panose="02070309020205020404" pitchFamily="49" charset="0"/>
              </a:rPr>
              <a:t>SUM(detection time, input capturing time)</a:t>
            </a:r>
            <a:r>
              <a:rPr lang="en-US" sz="2000" dirty="0">
                <a:solidFill>
                  <a:schemeClr val="tx2"/>
                </a:solidFill>
              </a:rPr>
              <a:t>.</a:t>
            </a:r>
          </a:p>
        </p:txBody>
      </p:sp>
    </p:spTree>
    <p:extLst>
      <p:ext uri="{BB962C8B-B14F-4D97-AF65-F5344CB8AC3E}">
        <p14:creationId xmlns:p14="http://schemas.microsoft.com/office/powerpoint/2010/main" val="26195127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solidFill>
                  <a:prstClr val="white"/>
                </a:solidFill>
              </a:rPr>
              <a:pPr/>
              <a:t>18</a:t>
            </a:fld>
            <a:endParaRPr lang="en-US" dirty="0">
              <a:solidFill>
                <a:prstClr val="white"/>
              </a:solidFill>
            </a:endParaRPr>
          </a:p>
        </p:txBody>
      </p:sp>
      <p:sp>
        <p:nvSpPr>
          <p:cNvPr id="3" name="Title 2"/>
          <p:cNvSpPr>
            <a:spLocks noGrp="1"/>
          </p:cNvSpPr>
          <p:nvPr>
            <p:ph type="title"/>
          </p:nvPr>
        </p:nvSpPr>
        <p:spPr>
          <a:xfrm>
            <a:off x="99152" y="308848"/>
            <a:ext cx="9044848" cy="868680"/>
          </a:xfrm>
        </p:spPr>
        <p:txBody>
          <a:bodyPr/>
          <a:lstStyle/>
          <a:p>
            <a:r>
              <a:rPr lang="en-US" sz="3400" dirty="0"/>
              <a:t>Running Object Detection Sample SSD async</a:t>
            </a:r>
          </a:p>
        </p:txBody>
      </p:sp>
      <p:pic>
        <p:nvPicPr>
          <p:cNvPr id="4" name="Content Placeholder 4"/>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455616" y="2319276"/>
            <a:ext cx="3767328" cy="2251456"/>
          </a:xfrm>
          <a:prstGeom prst="rect">
            <a:avLst/>
          </a:prstGeom>
        </p:spPr>
      </p:pic>
      <p:sp>
        <p:nvSpPr>
          <p:cNvPr id="5" name="Rounded Rectangle 4"/>
          <p:cNvSpPr/>
          <p:nvPr/>
        </p:nvSpPr>
        <p:spPr>
          <a:xfrm>
            <a:off x="455613" y="1203326"/>
            <a:ext cx="8229600" cy="816890"/>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1100" dirty="0">
                <a:latin typeface="Courier New" panose="02070309020205020404" pitchFamily="49" charset="0"/>
                <a:cs typeface="Courier New" panose="02070309020205020404" pitchFamily="49" charset="0"/>
              </a:rPr>
              <a:t>$ ./object_detection_demo_ssd_async -i /home/intel/workshopApr25/workshop-tutorials/test_content/video/cars_1920x1080.h264 -m /home/intel/workshopApr25/workshop-tutorials/test_content/IR/SSD/SSD_GoogleNet_v2_fp32.xml</a:t>
            </a:r>
          </a:p>
        </p:txBody>
      </p:sp>
      <p:pic>
        <p:nvPicPr>
          <p:cNvPr id="6" name="Picture 5"/>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4900978" y="2319824"/>
            <a:ext cx="3784235" cy="2260341"/>
          </a:xfrm>
          <a:prstGeom prst="rect">
            <a:avLst/>
          </a:prstGeom>
        </p:spPr>
      </p:pic>
      <p:sp>
        <p:nvSpPr>
          <p:cNvPr id="7" name="TextBox 6"/>
          <p:cNvSpPr txBox="1"/>
          <p:nvPr/>
        </p:nvSpPr>
        <p:spPr>
          <a:xfrm>
            <a:off x="538844" y="2065872"/>
            <a:ext cx="1574149" cy="215444"/>
          </a:xfrm>
          <a:prstGeom prst="rect">
            <a:avLst/>
          </a:prstGeom>
          <a:noFill/>
        </p:spPr>
        <p:txBody>
          <a:bodyPr vert="horz" wrap="none" lIns="0" tIns="0" rIns="0" bIns="0" rtlCol="0">
            <a:spAutoFit/>
          </a:bodyPr>
          <a:lstStyle/>
          <a:p>
            <a:r>
              <a:rPr lang="en-US" sz="1400" dirty="0">
                <a:solidFill>
                  <a:srgbClr val="003C71"/>
                </a:solidFill>
              </a:rPr>
              <a:t>Synchronous Mode</a:t>
            </a:r>
          </a:p>
        </p:txBody>
      </p:sp>
      <p:sp>
        <p:nvSpPr>
          <p:cNvPr id="8" name="TextBox 7"/>
          <p:cNvSpPr txBox="1"/>
          <p:nvPr/>
        </p:nvSpPr>
        <p:spPr>
          <a:xfrm>
            <a:off x="4900978" y="2065872"/>
            <a:ext cx="3326232" cy="215444"/>
          </a:xfrm>
          <a:prstGeom prst="rect">
            <a:avLst/>
          </a:prstGeom>
          <a:noFill/>
        </p:spPr>
        <p:txBody>
          <a:bodyPr vert="horz" wrap="none" lIns="0" tIns="0" rIns="0" bIns="0" rtlCol="0">
            <a:spAutoFit/>
          </a:bodyPr>
          <a:lstStyle/>
          <a:p>
            <a:r>
              <a:rPr lang="en-US" sz="1400" dirty="0">
                <a:solidFill>
                  <a:schemeClr val="tx2"/>
                </a:solidFill>
              </a:rPr>
              <a:t>Press </a:t>
            </a:r>
            <a:r>
              <a:rPr lang="en-US" sz="1400" b="1" dirty="0">
                <a:solidFill>
                  <a:schemeClr val="tx2"/>
                </a:solidFill>
              </a:rPr>
              <a:t>Tab</a:t>
            </a:r>
            <a:r>
              <a:rPr lang="en-US" sz="1400" dirty="0">
                <a:solidFill>
                  <a:schemeClr val="tx2"/>
                </a:solidFill>
              </a:rPr>
              <a:t> to Enable Asynchronous Mode</a:t>
            </a:r>
          </a:p>
        </p:txBody>
      </p:sp>
      <p:pic>
        <p:nvPicPr>
          <p:cNvPr id="9" name="Picture 8"/>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4900978" y="4214030"/>
            <a:ext cx="3784235" cy="366134"/>
          </a:xfrm>
          <a:prstGeom prst="rect">
            <a:avLst/>
          </a:prstGeom>
        </p:spPr>
      </p:pic>
      <p:pic>
        <p:nvPicPr>
          <p:cNvPr id="10" name="Picture 9"/>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455614" y="4112743"/>
            <a:ext cx="3785150" cy="467421"/>
          </a:xfrm>
          <a:prstGeom prst="rect">
            <a:avLst/>
          </a:prstGeom>
        </p:spPr>
      </p:pic>
      <p:sp>
        <p:nvSpPr>
          <p:cNvPr id="11" name="Right Arrow 10">
            <a:hlinkClick r:id="rId6" action="ppaction://hlinksldjump"/>
          </p:cNvPr>
          <p:cNvSpPr/>
          <p:nvPr/>
        </p:nvSpPr>
        <p:spPr>
          <a:xfrm rot="10800000">
            <a:off x="8623330" y="4346453"/>
            <a:ext cx="382622" cy="350196"/>
          </a:xfrm>
          <a:prstGeom prst="rightArrow">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970196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Pick the Right Model</a:t>
            </a:r>
          </a:p>
        </p:txBody>
      </p:sp>
    </p:spTree>
    <p:extLst>
      <p:ext uri="{BB962C8B-B14F-4D97-AF65-F5344CB8AC3E}">
        <p14:creationId xmlns:p14="http://schemas.microsoft.com/office/powerpoint/2010/main" val="2336599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D44707B-D922-47D5-BD24-D96E91B70543}" type="slidenum">
              <a:rPr lang="en-US" smtClean="0"/>
              <a:pPr/>
              <a:t>2</a:t>
            </a:fld>
            <a:endParaRPr lang="en-US" dirty="0"/>
          </a:p>
        </p:txBody>
      </p:sp>
      <p:sp>
        <p:nvSpPr>
          <p:cNvPr id="4" name="Title 3"/>
          <p:cNvSpPr>
            <a:spLocks noGrp="1"/>
          </p:cNvSpPr>
          <p:nvPr>
            <p:ph type="title"/>
          </p:nvPr>
        </p:nvSpPr>
        <p:spPr/>
        <p:txBody>
          <a:bodyPr/>
          <a:lstStyle/>
          <a:p>
            <a:r>
              <a:rPr lang="en-US" sz="3600" dirty="0"/>
              <a:t>Optimization Notice</a:t>
            </a:r>
          </a:p>
        </p:txBody>
      </p:sp>
      <p:sp>
        <p:nvSpPr>
          <p:cNvPr id="5" name="Content Placeholder 4"/>
          <p:cNvSpPr>
            <a:spLocks noGrp="1"/>
          </p:cNvSpPr>
          <p:nvPr>
            <p:ph sz="quarter" idx="13"/>
          </p:nvPr>
        </p:nvSpPr>
        <p:spPr/>
        <p:txBody>
          <a:bodyPr/>
          <a:lstStyle/>
          <a:p>
            <a:r>
              <a:rPr lang="en-US" dirty="0"/>
              <a:t>Intel’s compilers may or may not optimize to the same degree for non-Intel microprocessors for optimizations that are not unique to Intel microprocessors. These optimizations include SSE2, SSE3, and SSSE3 instruction sets and other optimizations. Intel does not guarantee the availability, functionality, or effectiveness or any optimization on microprocessors not manufactured by Intel. Microprocessor-dependent optimizations in this product are intended for use with Intel microprocessors. Certain optimizations not specific to Intel microarchitecture are reserved for Intel microprocessors. Refer to the applicable product User and Reference Guides for more information regarding the specific instruction sets covered  by this notice. Notice Revision #20110804.</a:t>
            </a:r>
          </a:p>
          <a:p>
            <a:endParaRPr lang="en-US" dirty="0"/>
          </a:p>
        </p:txBody>
      </p:sp>
      <p:sp>
        <p:nvSpPr>
          <p:cNvPr id="6" name="Slide Number Placeholder 1"/>
          <p:cNvSpPr txBox="1">
            <a:spLocks/>
          </p:cNvSpPr>
          <p:nvPr/>
        </p:nvSpPr>
        <p:spPr>
          <a:xfrm>
            <a:off x="8848345" y="4861933"/>
            <a:ext cx="264432" cy="176068"/>
          </a:xfr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685800" eaLnBrk="0" fontAlgn="base" hangingPunct="0">
              <a:spcBef>
                <a:spcPct val="50000"/>
              </a:spcBef>
              <a:spcAft>
                <a:spcPct val="0"/>
              </a:spcAft>
              <a:defRPr/>
            </a:pPr>
            <a:endParaRPr lang="en-US" sz="1350" dirty="0">
              <a:solidFill>
                <a:prstClr val="white"/>
              </a:solidFill>
              <a:latin typeface="Intel Clear"/>
            </a:endParaRPr>
          </a:p>
        </p:txBody>
      </p:sp>
    </p:spTree>
    <p:extLst>
      <p:ext uri="{BB962C8B-B14F-4D97-AF65-F5344CB8AC3E}">
        <p14:creationId xmlns:p14="http://schemas.microsoft.com/office/powerpoint/2010/main" val="36554055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20</a:t>
            </a:fld>
            <a:endParaRPr lang="en-US" dirty="0"/>
          </a:p>
        </p:txBody>
      </p:sp>
      <p:sp>
        <p:nvSpPr>
          <p:cNvPr id="3" name="Title 2"/>
          <p:cNvSpPr>
            <a:spLocks noGrp="1"/>
          </p:cNvSpPr>
          <p:nvPr>
            <p:ph type="title"/>
          </p:nvPr>
        </p:nvSpPr>
        <p:spPr/>
        <p:txBody>
          <a:bodyPr/>
          <a:lstStyle/>
          <a:p>
            <a:r>
              <a:rPr lang="en-US" sz="3600" dirty="0"/>
              <a:t>Use/Train a Model with the Right Performance plus Accuracy Tradeoffs.</a:t>
            </a:r>
          </a:p>
        </p:txBody>
      </p:sp>
      <p:sp>
        <p:nvSpPr>
          <p:cNvPr id="5" name="TextBox 4"/>
          <p:cNvSpPr txBox="1"/>
          <p:nvPr/>
        </p:nvSpPr>
        <p:spPr>
          <a:xfrm>
            <a:off x="455613" y="1816017"/>
            <a:ext cx="8229600" cy="1523494"/>
          </a:xfrm>
          <a:prstGeom prst="rect">
            <a:avLst/>
          </a:prstGeom>
          <a:solidFill>
            <a:schemeClr val="accent3">
              <a:lumMod val="20000"/>
              <a:lumOff val="80000"/>
            </a:schemeClr>
          </a:solidFill>
        </p:spPr>
        <p:txBody>
          <a:bodyPr vert="horz" wrap="square" lIns="91440" tIns="91440" rIns="91440" bIns="91440" rtlCol="0">
            <a:spAutoFit/>
          </a:bodyPr>
          <a:lstStyle/>
          <a:p>
            <a:r>
              <a:rPr lang="en-US" sz="2800" dirty="0">
                <a:solidFill>
                  <a:srgbClr val="003C71"/>
                </a:solidFill>
              </a:rPr>
              <a:t>Performance is based on many factors:</a:t>
            </a:r>
          </a:p>
          <a:p>
            <a:pPr marL="285750" indent="-285750">
              <a:buFont typeface="Wingdings" panose="05000000000000000000" pitchFamily="2" charset="2"/>
              <a:buChar char="§"/>
            </a:pPr>
            <a:r>
              <a:rPr lang="en-US" sz="1600" dirty="0">
                <a:solidFill>
                  <a:srgbClr val="003C71"/>
                </a:solidFill>
              </a:rPr>
              <a:t>Topography complexity/layer implementation plus scheduling</a:t>
            </a:r>
          </a:p>
          <a:p>
            <a:pPr marL="285750" indent="-285750">
              <a:buFont typeface="Wingdings" panose="05000000000000000000" pitchFamily="2" charset="2"/>
              <a:buChar char="§"/>
            </a:pPr>
            <a:r>
              <a:rPr lang="en-US" sz="1600" dirty="0">
                <a:solidFill>
                  <a:srgbClr val="003C71"/>
                </a:solidFill>
              </a:rPr>
              <a:t>Number of color channels (that is, BGR vs. grayscale)</a:t>
            </a:r>
          </a:p>
          <a:p>
            <a:pPr marL="285750" indent="-285750">
              <a:buFont typeface="Wingdings" panose="05000000000000000000" pitchFamily="2" charset="2"/>
              <a:buChar char="§"/>
            </a:pPr>
            <a:r>
              <a:rPr lang="en-US" sz="1600" dirty="0">
                <a:solidFill>
                  <a:srgbClr val="003C71"/>
                </a:solidFill>
              </a:rPr>
              <a:t>Model resolution</a:t>
            </a:r>
          </a:p>
          <a:p>
            <a:pPr marL="171450" indent="-171450">
              <a:buFont typeface="Arial" panose="020B0604020202020204" pitchFamily="34" charset="0"/>
              <a:buChar char="•"/>
            </a:pPr>
            <a:endParaRPr lang="en-US" sz="1100" dirty="0">
              <a:solidFill>
                <a:srgbClr val="003C71"/>
              </a:solidFill>
            </a:endParaRPr>
          </a:p>
        </p:txBody>
      </p:sp>
    </p:spTree>
    <p:extLst>
      <p:ext uri="{BB962C8B-B14F-4D97-AF65-F5344CB8AC3E}">
        <p14:creationId xmlns:p14="http://schemas.microsoft.com/office/powerpoint/2010/main" val="31256496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21</a:t>
            </a:fld>
            <a:endParaRPr lang="en-US" dirty="0"/>
          </a:p>
        </p:txBody>
      </p:sp>
      <p:sp>
        <p:nvSpPr>
          <p:cNvPr id="3" name="Title 2"/>
          <p:cNvSpPr>
            <a:spLocks noGrp="1"/>
          </p:cNvSpPr>
          <p:nvPr>
            <p:ph type="title"/>
          </p:nvPr>
        </p:nvSpPr>
        <p:spPr/>
        <p:txBody>
          <a:bodyPr/>
          <a:lstStyle/>
          <a:p>
            <a:r>
              <a:rPr lang="en-US" sz="3600" dirty="0"/>
              <a:t>Exercise: Range of Model Performance</a:t>
            </a:r>
            <a:br>
              <a:rPr lang="en-US" sz="3600" dirty="0"/>
            </a:br>
            <a:r>
              <a:rPr lang="en-US" sz="1400" dirty="0"/>
              <a:t>Focus on the Inference Timing</a:t>
            </a:r>
            <a:endParaRPr lang="en-US" sz="3600" dirty="0"/>
          </a:p>
        </p:txBody>
      </p:sp>
      <p:sp>
        <p:nvSpPr>
          <p:cNvPr id="9" name="Content Placeholder 8"/>
          <p:cNvSpPr>
            <a:spLocks noGrp="1"/>
          </p:cNvSpPr>
          <p:nvPr>
            <p:ph sz="quarter" idx="13"/>
          </p:nvPr>
        </p:nvSpPr>
        <p:spPr/>
        <p:txBody>
          <a:bodyPr/>
          <a:lstStyle/>
          <a:p>
            <a:r>
              <a:rPr lang="en-US" sz="2000" dirty="0">
                <a:solidFill>
                  <a:schemeClr val="accent1"/>
                </a:solidFill>
              </a:rPr>
              <a:t>Complete this table in the hands-on exercise:</a:t>
            </a:r>
          </a:p>
          <a:p>
            <a:endParaRPr lang="en-US" dirty="0"/>
          </a:p>
        </p:txBody>
      </p:sp>
      <p:graphicFrame>
        <p:nvGraphicFramePr>
          <p:cNvPr id="8" name="Table 7">
            <a:extLst>
              <a:ext uri="{FF2B5EF4-FFF2-40B4-BE49-F238E27FC236}">
                <a16:creationId xmlns:a16="http://schemas.microsoft.com/office/drawing/2014/main" xmlns="" id="{C0271DE5-E9CE-374B-B362-03BF8DA25856}"/>
              </a:ext>
            </a:extLst>
          </p:cNvPr>
          <p:cNvGraphicFramePr>
            <a:graphicFrameLocks noGrp="1"/>
          </p:cNvGraphicFramePr>
          <p:nvPr>
            <p:extLst>
              <p:ext uri="{D42A27DB-BD31-4B8C-83A1-F6EECF244321}">
                <p14:modId xmlns:p14="http://schemas.microsoft.com/office/powerpoint/2010/main" val="2216523158"/>
              </p:ext>
            </p:extLst>
          </p:nvPr>
        </p:nvGraphicFramePr>
        <p:xfrm>
          <a:off x="455613" y="1539087"/>
          <a:ext cx="8089011" cy="2026920"/>
        </p:xfrm>
        <a:graphic>
          <a:graphicData uri="http://schemas.openxmlformats.org/drawingml/2006/table">
            <a:tbl>
              <a:tblPr firstRow="1" bandRow="1">
                <a:tableStyleId>{5C22544A-7EE6-4342-B048-85BDC9FD1C3A}</a:tableStyleId>
              </a:tblPr>
              <a:tblGrid>
                <a:gridCol w="1916811">
                  <a:extLst>
                    <a:ext uri="{9D8B030D-6E8A-4147-A177-3AD203B41FA5}">
                      <a16:colId xmlns:a16="http://schemas.microsoft.com/office/drawing/2014/main" xmlns="" val="20000"/>
                    </a:ext>
                  </a:extLst>
                </a:gridCol>
                <a:gridCol w="2057400">
                  <a:extLst>
                    <a:ext uri="{9D8B030D-6E8A-4147-A177-3AD203B41FA5}">
                      <a16:colId xmlns:a16="http://schemas.microsoft.com/office/drawing/2014/main" xmlns="" val="20001"/>
                    </a:ext>
                  </a:extLst>
                </a:gridCol>
                <a:gridCol w="2057400">
                  <a:extLst>
                    <a:ext uri="{9D8B030D-6E8A-4147-A177-3AD203B41FA5}">
                      <a16:colId xmlns:a16="http://schemas.microsoft.com/office/drawing/2014/main" xmlns="" val="20002"/>
                    </a:ext>
                  </a:extLst>
                </a:gridCol>
                <a:gridCol w="2057400">
                  <a:extLst>
                    <a:ext uri="{9D8B030D-6E8A-4147-A177-3AD203B41FA5}">
                      <a16:colId xmlns:a16="http://schemas.microsoft.com/office/drawing/2014/main" xmlns="" val="3793146563"/>
                    </a:ext>
                  </a:extLst>
                </a:gridCol>
              </a:tblGrid>
              <a:tr h="122248">
                <a:tc>
                  <a:txBody>
                    <a:bodyPr/>
                    <a:lstStyle/>
                    <a:p>
                      <a:endParaRPr lang="en-US" dirty="0"/>
                    </a:p>
                  </a:txBody>
                  <a:tcPr/>
                </a:tc>
                <a:tc>
                  <a:txBody>
                    <a:bodyPr/>
                    <a:lstStyle/>
                    <a:p>
                      <a:r>
                        <a:rPr lang="en-US" dirty="0"/>
                        <a:t>CPU ms/frame</a:t>
                      </a:r>
                    </a:p>
                  </a:txBody>
                  <a:tcPr/>
                </a:tc>
                <a:tc>
                  <a:txBody>
                    <a:bodyPr/>
                    <a:lstStyle/>
                    <a:p>
                      <a:r>
                        <a:rPr lang="en-US" dirty="0"/>
                        <a:t>GPU ms/frame</a:t>
                      </a:r>
                    </a:p>
                  </a:txBody>
                  <a:tcPr/>
                </a:tc>
                <a:tc>
                  <a:txBody>
                    <a:bodyPr/>
                    <a:lstStyle/>
                    <a:p>
                      <a:r>
                        <a:rPr lang="en-US" dirty="0"/>
                        <a:t>Intel® Movidius™ Myriad™ X</a:t>
                      </a:r>
                    </a:p>
                    <a:p>
                      <a:r>
                        <a:rPr lang="en-US" dirty="0"/>
                        <a:t>ms/frame</a:t>
                      </a:r>
                    </a:p>
                  </a:txBody>
                  <a:tcPr/>
                </a:tc>
                <a:extLst>
                  <a:ext uri="{0D108BD9-81ED-4DB2-BD59-A6C34878D82A}">
                    <a16:rowId xmlns:a16="http://schemas.microsoft.com/office/drawing/2014/main" xmlns="" val="10000"/>
                  </a:ext>
                </a:extLst>
              </a:tr>
              <a:tr h="370840">
                <a:tc>
                  <a:txBody>
                    <a:bodyPr/>
                    <a:lstStyle/>
                    <a:p>
                      <a:r>
                        <a:rPr lang="en-US" dirty="0"/>
                        <a:t>ssd512</a:t>
                      </a:r>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xmlns="" val="10001"/>
                  </a:ext>
                </a:extLst>
              </a:tr>
              <a:tr h="370840">
                <a:tc>
                  <a:txBody>
                    <a:bodyPr/>
                    <a:lstStyle/>
                    <a:p>
                      <a:r>
                        <a:rPr lang="en-US" dirty="0"/>
                        <a:t>ssd300</a:t>
                      </a:r>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xmlns="" val="10002"/>
                  </a:ext>
                </a:extLst>
              </a:tr>
              <a:tr h="370840">
                <a:tc>
                  <a:txBody>
                    <a:bodyPr/>
                    <a:lstStyle/>
                    <a:p>
                      <a:r>
                        <a:rPr lang="en-US" dirty="0"/>
                        <a:t>Mobilnet-ssd*</a:t>
                      </a:r>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xmlns="" val="10004"/>
                  </a:ext>
                </a:extLst>
              </a:tr>
            </a:tbl>
          </a:graphicData>
        </a:graphic>
      </p:graphicFrame>
      <p:sp>
        <p:nvSpPr>
          <p:cNvPr id="6" name="Right Arrow 5">
            <a:hlinkClick r:id="rId3" action="ppaction://hlinksldjump"/>
          </p:cNvPr>
          <p:cNvSpPr/>
          <p:nvPr/>
        </p:nvSpPr>
        <p:spPr>
          <a:xfrm rot="10800000">
            <a:off x="8489004" y="4293140"/>
            <a:ext cx="382622" cy="350196"/>
          </a:xfrm>
          <a:prstGeom prst="rightArrow">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253031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22</a:t>
            </a:fld>
            <a:endParaRPr lang="en-US" dirty="0"/>
          </a:p>
        </p:txBody>
      </p:sp>
      <p:sp>
        <p:nvSpPr>
          <p:cNvPr id="3" name="Title 2"/>
          <p:cNvSpPr>
            <a:spLocks noGrp="1"/>
          </p:cNvSpPr>
          <p:nvPr>
            <p:ph type="title"/>
          </p:nvPr>
        </p:nvSpPr>
        <p:spPr/>
        <p:txBody>
          <a:bodyPr/>
          <a:lstStyle/>
          <a:p>
            <a:r>
              <a:rPr lang="en-US" sz="3600" dirty="0"/>
              <a:t>Exercise: Range of Model Performance</a:t>
            </a:r>
            <a:br>
              <a:rPr lang="en-US" sz="3600" dirty="0"/>
            </a:br>
            <a:r>
              <a:rPr lang="en-US" sz="1400" dirty="0"/>
              <a:t>Focus on the Inference Timing</a:t>
            </a:r>
          </a:p>
        </p:txBody>
      </p:sp>
      <p:sp>
        <p:nvSpPr>
          <p:cNvPr id="9" name="Content Placeholder 8"/>
          <p:cNvSpPr>
            <a:spLocks noGrp="1"/>
          </p:cNvSpPr>
          <p:nvPr>
            <p:ph sz="quarter" idx="13"/>
          </p:nvPr>
        </p:nvSpPr>
        <p:spPr/>
        <p:txBody>
          <a:bodyPr/>
          <a:lstStyle/>
          <a:p>
            <a:r>
              <a:rPr lang="en-US" sz="2000" dirty="0">
                <a:solidFill>
                  <a:schemeClr val="accent1"/>
                </a:solidFill>
              </a:rPr>
              <a:t>Complete this table in the hands-on exercise:</a:t>
            </a:r>
          </a:p>
          <a:p>
            <a:endParaRPr lang="en-US" dirty="0"/>
          </a:p>
        </p:txBody>
      </p:sp>
      <p:graphicFrame>
        <p:nvGraphicFramePr>
          <p:cNvPr id="8" name="Table 7">
            <a:extLst>
              <a:ext uri="{FF2B5EF4-FFF2-40B4-BE49-F238E27FC236}">
                <a16:creationId xmlns:a16="http://schemas.microsoft.com/office/drawing/2014/main" xmlns="" id="{C0271DE5-E9CE-374B-B362-03BF8DA25856}"/>
              </a:ext>
            </a:extLst>
          </p:cNvPr>
          <p:cNvGraphicFramePr>
            <a:graphicFrameLocks noGrp="1"/>
          </p:cNvGraphicFramePr>
          <p:nvPr>
            <p:extLst>
              <p:ext uri="{D42A27DB-BD31-4B8C-83A1-F6EECF244321}">
                <p14:modId xmlns:p14="http://schemas.microsoft.com/office/powerpoint/2010/main" val="2046357498"/>
              </p:ext>
            </p:extLst>
          </p:nvPr>
        </p:nvGraphicFramePr>
        <p:xfrm>
          <a:off x="455613" y="1539087"/>
          <a:ext cx="8089011" cy="2026920"/>
        </p:xfrm>
        <a:graphic>
          <a:graphicData uri="http://schemas.openxmlformats.org/drawingml/2006/table">
            <a:tbl>
              <a:tblPr firstRow="1" bandRow="1">
                <a:tableStyleId>{5C22544A-7EE6-4342-B048-85BDC9FD1C3A}</a:tableStyleId>
              </a:tblPr>
              <a:tblGrid>
                <a:gridCol w="1916811">
                  <a:extLst>
                    <a:ext uri="{9D8B030D-6E8A-4147-A177-3AD203B41FA5}">
                      <a16:colId xmlns:a16="http://schemas.microsoft.com/office/drawing/2014/main" xmlns="" val="20000"/>
                    </a:ext>
                  </a:extLst>
                </a:gridCol>
                <a:gridCol w="2057400">
                  <a:extLst>
                    <a:ext uri="{9D8B030D-6E8A-4147-A177-3AD203B41FA5}">
                      <a16:colId xmlns:a16="http://schemas.microsoft.com/office/drawing/2014/main" xmlns="" val="20001"/>
                    </a:ext>
                  </a:extLst>
                </a:gridCol>
                <a:gridCol w="2057400">
                  <a:extLst>
                    <a:ext uri="{9D8B030D-6E8A-4147-A177-3AD203B41FA5}">
                      <a16:colId xmlns:a16="http://schemas.microsoft.com/office/drawing/2014/main" xmlns="" val="20002"/>
                    </a:ext>
                  </a:extLst>
                </a:gridCol>
                <a:gridCol w="2057400">
                  <a:extLst>
                    <a:ext uri="{9D8B030D-6E8A-4147-A177-3AD203B41FA5}">
                      <a16:colId xmlns:a16="http://schemas.microsoft.com/office/drawing/2014/main" xmlns="" val="3793146563"/>
                    </a:ext>
                  </a:extLst>
                </a:gridCol>
              </a:tblGrid>
              <a:tr h="122248">
                <a:tc>
                  <a:txBody>
                    <a:bodyPr/>
                    <a:lstStyle/>
                    <a:p>
                      <a:endParaRPr lang="en-US" dirty="0"/>
                    </a:p>
                  </a:txBody>
                  <a:tcPr/>
                </a:tc>
                <a:tc>
                  <a:txBody>
                    <a:bodyPr/>
                    <a:lstStyle/>
                    <a:p>
                      <a:r>
                        <a:rPr lang="en-US" dirty="0"/>
                        <a:t>CPU ms/frame</a:t>
                      </a:r>
                    </a:p>
                  </a:txBody>
                  <a:tcPr/>
                </a:tc>
                <a:tc>
                  <a:txBody>
                    <a:bodyPr/>
                    <a:lstStyle/>
                    <a:p>
                      <a:r>
                        <a:rPr lang="en-US" dirty="0"/>
                        <a:t>GPU ms/frame</a:t>
                      </a:r>
                    </a:p>
                  </a:txBody>
                  <a:tcPr/>
                </a:tc>
                <a:tc>
                  <a:txBody>
                    <a:bodyPr/>
                    <a:lstStyle/>
                    <a:p>
                      <a:r>
                        <a:rPr lang="en-US" dirty="0"/>
                        <a:t>Intel® Movidius™ Myriad™ X</a:t>
                      </a:r>
                    </a:p>
                    <a:p>
                      <a:r>
                        <a:rPr lang="en-US" dirty="0"/>
                        <a:t>ms/frame</a:t>
                      </a:r>
                    </a:p>
                  </a:txBody>
                  <a:tcPr/>
                </a:tc>
                <a:extLst>
                  <a:ext uri="{0D108BD9-81ED-4DB2-BD59-A6C34878D82A}">
                    <a16:rowId xmlns:a16="http://schemas.microsoft.com/office/drawing/2014/main" xmlns="" val="10000"/>
                  </a:ext>
                </a:extLst>
              </a:tr>
              <a:tr h="370840">
                <a:tc>
                  <a:txBody>
                    <a:bodyPr/>
                    <a:lstStyle/>
                    <a:p>
                      <a:r>
                        <a:rPr lang="en-US" dirty="0"/>
                        <a:t>ssd512</a:t>
                      </a:r>
                    </a:p>
                  </a:txBody>
                  <a:tcPr/>
                </a:tc>
                <a:tc>
                  <a:txBody>
                    <a:bodyPr/>
                    <a:lstStyle/>
                    <a:p>
                      <a:r>
                        <a:rPr lang="en-US" dirty="0"/>
                        <a:t>1260.35 </a:t>
                      </a:r>
                      <a:r>
                        <a:rPr lang="en-US" dirty="0" err="1"/>
                        <a:t>ms</a:t>
                      </a:r>
                      <a:r>
                        <a:rPr lang="en-US" dirty="0"/>
                        <a:t>/frame</a:t>
                      </a:r>
                    </a:p>
                  </a:txBody>
                  <a:tcPr/>
                </a:tc>
                <a:tc>
                  <a:txBody>
                    <a:bodyPr/>
                    <a:lstStyle/>
                    <a:p>
                      <a:r>
                        <a:rPr lang="en-US" dirty="0"/>
                        <a:t>649.604 </a:t>
                      </a:r>
                      <a:r>
                        <a:rPr lang="en-US" dirty="0" err="1"/>
                        <a:t>ms</a:t>
                      </a:r>
                      <a:r>
                        <a:rPr lang="en-US" dirty="0"/>
                        <a:t>/frame</a:t>
                      </a:r>
                    </a:p>
                  </a:txBody>
                  <a:tcPr/>
                </a:tc>
                <a:tc>
                  <a:txBody>
                    <a:bodyPr/>
                    <a:lstStyle/>
                    <a:p>
                      <a:r>
                        <a:rPr lang="en-US" dirty="0"/>
                        <a:t>1385.13</a:t>
                      </a:r>
                      <a:r>
                        <a:rPr lang="en-US" baseline="0" dirty="0"/>
                        <a:t> </a:t>
                      </a:r>
                      <a:r>
                        <a:rPr lang="en-US" baseline="0" dirty="0" err="1"/>
                        <a:t>ms</a:t>
                      </a:r>
                      <a:r>
                        <a:rPr lang="en-US" baseline="0" dirty="0"/>
                        <a:t>/frame</a:t>
                      </a:r>
                      <a:endParaRPr lang="en-US" dirty="0"/>
                    </a:p>
                  </a:txBody>
                  <a:tcPr/>
                </a:tc>
                <a:extLst>
                  <a:ext uri="{0D108BD9-81ED-4DB2-BD59-A6C34878D82A}">
                    <a16:rowId xmlns:a16="http://schemas.microsoft.com/office/drawing/2014/main" xmlns="" val="10001"/>
                  </a:ext>
                </a:extLst>
              </a:tr>
              <a:tr h="370840">
                <a:tc>
                  <a:txBody>
                    <a:bodyPr/>
                    <a:lstStyle/>
                    <a:p>
                      <a:r>
                        <a:rPr lang="en-US" dirty="0"/>
                        <a:t>ssd300</a:t>
                      </a:r>
                    </a:p>
                  </a:txBody>
                  <a:tcPr/>
                </a:tc>
                <a:tc>
                  <a:txBody>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lang="en-US" dirty="0"/>
                        <a:t>404.721 </a:t>
                      </a:r>
                      <a:r>
                        <a:rPr lang="en-US" dirty="0" err="1"/>
                        <a:t>ms</a:t>
                      </a:r>
                      <a:r>
                        <a:rPr lang="en-US" dirty="0"/>
                        <a:t>/frame</a:t>
                      </a:r>
                    </a:p>
                  </a:txBody>
                  <a:tcPr/>
                </a:tc>
                <a:tc>
                  <a:txBody>
                    <a:bodyPr/>
                    <a:lstStyle/>
                    <a:p>
                      <a:r>
                        <a:rPr lang="en-US" dirty="0"/>
                        <a:t>227.864 </a:t>
                      </a:r>
                      <a:r>
                        <a:rPr lang="en-US" dirty="0" err="1"/>
                        <a:t>ms</a:t>
                      </a:r>
                      <a:r>
                        <a:rPr lang="en-US" dirty="0"/>
                        <a:t>/frame</a:t>
                      </a:r>
                    </a:p>
                  </a:txBody>
                  <a:tcPr/>
                </a:tc>
                <a:tc>
                  <a:txBody>
                    <a:bodyPr/>
                    <a:lstStyle/>
                    <a:p>
                      <a:r>
                        <a:rPr lang="en-US" dirty="0"/>
                        <a:t>608.919 </a:t>
                      </a:r>
                      <a:r>
                        <a:rPr lang="en-US" dirty="0" err="1"/>
                        <a:t>ms</a:t>
                      </a:r>
                      <a:r>
                        <a:rPr lang="en-US" dirty="0"/>
                        <a:t>/frame</a:t>
                      </a:r>
                    </a:p>
                  </a:txBody>
                  <a:tcPr/>
                </a:tc>
                <a:extLst>
                  <a:ext uri="{0D108BD9-81ED-4DB2-BD59-A6C34878D82A}">
                    <a16:rowId xmlns:a16="http://schemas.microsoft.com/office/drawing/2014/main" xmlns="" val="10002"/>
                  </a:ext>
                </a:extLst>
              </a:tr>
              <a:tr h="370840">
                <a:tc>
                  <a:txBody>
                    <a:bodyPr/>
                    <a:lstStyle/>
                    <a:p>
                      <a:r>
                        <a:rPr lang="en-US" dirty="0"/>
                        <a:t>Mobilnet-ssd*</a:t>
                      </a:r>
                    </a:p>
                  </a:txBody>
                  <a:tcPr/>
                </a:tc>
                <a:tc>
                  <a:txBody>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lang="en-US" dirty="0"/>
                        <a:t>18.8134 </a:t>
                      </a:r>
                      <a:r>
                        <a:rPr lang="en-US" dirty="0" err="1"/>
                        <a:t>ms</a:t>
                      </a:r>
                      <a:r>
                        <a:rPr lang="en-US" dirty="0"/>
                        <a:t>/frame</a:t>
                      </a:r>
                    </a:p>
                  </a:txBody>
                  <a:tcPr/>
                </a:tc>
                <a:tc>
                  <a:txBody>
                    <a:bodyPr/>
                    <a:lstStyle/>
                    <a:p>
                      <a:r>
                        <a:rPr lang="en-US" dirty="0"/>
                        <a:t>20.8313 </a:t>
                      </a:r>
                      <a:r>
                        <a:rPr lang="en-US" dirty="0" err="1"/>
                        <a:t>ms</a:t>
                      </a:r>
                      <a:r>
                        <a:rPr lang="en-US" dirty="0"/>
                        <a:t>/frame</a:t>
                      </a:r>
                    </a:p>
                  </a:txBody>
                  <a:tcPr/>
                </a:tc>
                <a:tc>
                  <a:txBody>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lang="en-US" dirty="0"/>
                        <a:t>38.5964 </a:t>
                      </a:r>
                      <a:r>
                        <a:rPr lang="en-US" dirty="0" err="1"/>
                        <a:t>ms</a:t>
                      </a:r>
                      <a:r>
                        <a:rPr lang="en-US" dirty="0"/>
                        <a:t>/frame</a:t>
                      </a:r>
                    </a:p>
                  </a:txBody>
                  <a:tcPr/>
                </a:tc>
                <a:extLst>
                  <a:ext uri="{0D108BD9-81ED-4DB2-BD59-A6C34878D82A}">
                    <a16:rowId xmlns:a16="http://schemas.microsoft.com/office/drawing/2014/main" xmlns="" val="10004"/>
                  </a:ext>
                </a:extLst>
              </a:tr>
            </a:tbl>
          </a:graphicData>
        </a:graphic>
      </p:graphicFrame>
    </p:spTree>
    <p:extLst>
      <p:ext uri="{BB962C8B-B14F-4D97-AF65-F5344CB8AC3E}">
        <p14:creationId xmlns:p14="http://schemas.microsoft.com/office/powerpoint/2010/main" val="322151877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Don’t Infer If Not Needed</a:t>
            </a:r>
          </a:p>
        </p:txBody>
      </p:sp>
    </p:spTree>
    <p:extLst>
      <p:ext uri="{BB962C8B-B14F-4D97-AF65-F5344CB8AC3E}">
        <p14:creationId xmlns:p14="http://schemas.microsoft.com/office/powerpoint/2010/main" val="29159935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24</a:t>
            </a:fld>
            <a:endParaRPr lang="en-US" dirty="0"/>
          </a:p>
        </p:txBody>
      </p:sp>
      <p:sp>
        <p:nvSpPr>
          <p:cNvPr id="3" name="Title 2"/>
          <p:cNvSpPr>
            <a:spLocks noGrp="1"/>
          </p:cNvSpPr>
          <p:nvPr>
            <p:ph type="title"/>
          </p:nvPr>
        </p:nvSpPr>
        <p:spPr/>
        <p:txBody>
          <a:bodyPr/>
          <a:lstStyle/>
          <a:p>
            <a:r>
              <a:rPr lang="en-US" sz="3600" dirty="0"/>
              <a:t>Tracking</a:t>
            </a:r>
          </a:p>
        </p:txBody>
      </p:sp>
      <p:sp>
        <p:nvSpPr>
          <p:cNvPr id="5" name="Content Placeholder 4"/>
          <p:cNvSpPr>
            <a:spLocks noGrp="1"/>
          </p:cNvSpPr>
          <p:nvPr>
            <p:ph sz="quarter" idx="13"/>
          </p:nvPr>
        </p:nvSpPr>
        <p:spPr/>
        <p:txBody>
          <a:bodyPr/>
          <a:lstStyle/>
          <a:p>
            <a:r>
              <a:rPr lang="en-US" sz="2200" dirty="0">
                <a:solidFill>
                  <a:schemeClr val="accent1"/>
                </a:solidFill>
              </a:rPr>
              <a:t>Many ways to track:</a:t>
            </a:r>
          </a:p>
          <a:p>
            <a:pPr marL="285750" indent="-285750">
              <a:buFont typeface="Wingdings" panose="05000000000000000000" pitchFamily="2" charset="2"/>
              <a:buChar char="§"/>
            </a:pPr>
            <a:r>
              <a:rPr lang="en-US" sz="2200" dirty="0">
                <a:solidFill>
                  <a:srgbClr val="003C71"/>
                </a:solidFill>
              </a:rPr>
              <a:t>Optical flow: the pattern of apparent motion of objects, surfaces, and edges in a visual scene caused by the relative motion between an observer and a scene.</a:t>
            </a:r>
          </a:p>
          <a:p>
            <a:pPr marL="285750" indent="-285750">
              <a:buFont typeface="Wingdings" panose="05000000000000000000" pitchFamily="2" charset="2"/>
              <a:buChar char="§"/>
            </a:pPr>
            <a:r>
              <a:rPr lang="en-US" sz="2200" dirty="0">
                <a:solidFill>
                  <a:srgbClr val="003C71"/>
                </a:solidFill>
              </a:rPr>
              <a:t>Kalman filters</a:t>
            </a:r>
          </a:p>
          <a:p>
            <a:pPr marL="285750" indent="-285750">
              <a:buFont typeface="Wingdings" panose="05000000000000000000" pitchFamily="2" charset="2"/>
              <a:buChar char="§"/>
            </a:pPr>
            <a:r>
              <a:rPr lang="en-US" sz="2200" dirty="0">
                <a:solidFill>
                  <a:srgbClr val="003C71"/>
                </a:solidFill>
              </a:rPr>
              <a:t>Single/simplistic tracking  (what we show here)</a:t>
            </a:r>
          </a:p>
          <a:p>
            <a:pPr marL="285750" indent="-285750">
              <a:buFont typeface="Wingdings" panose="05000000000000000000" pitchFamily="2" charset="2"/>
              <a:buChar char="§"/>
            </a:pPr>
            <a:r>
              <a:rPr lang="en-US" sz="2200" dirty="0">
                <a:solidFill>
                  <a:srgbClr val="003C71"/>
                </a:solidFill>
              </a:rPr>
              <a:t>Multiple object tracking: like above but find ways to identify each region so rectangles have a persistent identity over time</a:t>
            </a:r>
          </a:p>
          <a:p>
            <a:endParaRPr lang="en-US" dirty="0"/>
          </a:p>
        </p:txBody>
      </p:sp>
    </p:spTree>
    <p:extLst>
      <p:ext uri="{BB962C8B-B14F-4D97-AF65-F5344CB8AC3E}">
        <p14:creationId xmlns:p14="http://schemas.microsoft.com/office/powerpoint/2010/main" val="31107518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25</a:t>
            </a:fld>
            <a:endParaRPr lang="en-US" dirty="0"/>
          </a:p>
        </p:txBody>
      </p:sp>
      <p:sp>
        <p:nvSpPr>
          <p:cNvPr id="3" name="Title 2"/>
          <p:cNvSpPr>
            <a:spLocks noGrp="1"/>
          </p:cNvSpPr>
          <p:nvPr>
            <p:ph type="title"/>
          </p:nvPr>
        </p:nvSpPr>
        <p:spPr/>
        <p:txBody>
          <a:bodyPr/>
          <a:lstStyle/>
          <a:p>
            <a:r>
              <a:rPr lang="en-US" sz="3600" dirty="0"/>
              <a:t>A Tracking Thought Experiment</a:t>
            </a:r>
          </a:p>
        </p:txBody>
      </p:sp>
      <p:sp>
        <p:nvSpPr>
          <p:cNvPr id="5" name="TextBox 4"/>
          <p:cNvSpPr txBox="1"/>
          <p:nvPr/>
        </p:nvSpPr>
        <p:spPr>
          <a:xfrm>
            <a:off x="590147" y="1195338"/>
            <a:ext cx="5029647" cy="307777"/>
          </a:xfrm>
          <a:prstGeom prst="rect">
            <a:avLst/>
          </a:prstGeom>
          <a:noFill/>
        </p:spPr>
        <p:txBody>
          <a:bodyPr vert="horz" wrap="none" lIns="0" tIns="0" rIns="0" bIns="0" rtlCol="0">
            <a:spAutoFit/>
          </a:bodyPr>
          <a:lstStyle/>
          <a:p>
            <a:r>
              <a:rPr lang="en-US" sz="2000" dirty="0">
                <a:solidFill>
                  <a:srgbClr val="003C71"/>
                </a:solidFill>
              </a:rPr>
              <a:t>Processing in batches already introduces latency</a:t>
            </a:r>
          </a:p>
        </p:txBody>
      </p:sp>
      <p:graphicFrame>
        <p:nvGraphicFramePr>
          <p:cNvPr id="7" name="Table 6"/>
          <p:cNvGraphicFramePr>
            <a:graphicFrameLocks noGrp="1"/>
          </p:cNvGraphicFramePr>
          <p:nvPr>
            <p:extLst>
              <p:ext uri="{D42A27DB-BD31-4B8C-83A1-F6EECF244321}">
                <p14:modId xmlns:p14="http://schemas.microsoft.com/office/powerpoint/2010/main" val="1304217487"/>
              </p:ext>
            </p:extLst>
          </p:nvPr>
        </p:nvGraphicFramePr>
        <p:xfrm>
          <a:off x="1425754" y="1696837"/>
          <a:ext cx="508986" cy="2966720"/>
        </p:xfrm>
        <a:graphic>
          <a:graphicData uri="http://schemas.openxmlformats.org/drawingml/2006/table">
            <a:tbl>
              <a:tblPr firstRow="1" bandRow="1">
                <a:tableStyleId>{5940675A-B579-460E-94D1-54222C63F5DA}</a:tableStyleId>
              </a:tblPr>
              <a:tblGrid>
                <a:gridCol w="508986">
                  <a:extLst>
                    <a:ext uri="{9D8B030D-6E8A-4147-A177-3AD203B41FA5}">
                      <a16:colId xmlns:a16="http://schemas.microsoft.com/office/drawing/2014/main" xmlns="" val="20000"/>
                    </a:ext>
                  </a:extLst>
                </a:gridCol>
              </a:tblGrid>
              <a:tr h="370840">
                <a:tc>
                  <a:txBody>
                    <a:bodyPr/>
                    <a:lstStyle/>
                    <a:p>
                      <a:endParaRPr lang="en-US" dirty="0"/>
                    </a:p>
                  </a:txBody>
                  <a:tcPr/>
                </a:tc>
                <a:extLst>
                  <a:ext uri="{0D108BD9-81ED-4DB2-BD59-A6C34878D82A}">
                    <a16:rowId xmlns:a16="http://schemas.microsoft.com/office/drawing/2014/main" xmlns="" val="10000"/>
                  </a:ext>
                </a:extLst>
              </a:tr>
              <a:tr h="370840">
                <a:tc>
                  <a:txBody>
                    <a:bodyPr/>
                    <a:lstStyle/>
                    <a:p>
                      <a:endParaRPr lang="en-US" dirty="0"/>
                    </a:p>
                  </a:txBody>
                  <a:tcPr/>
                </a:tc>
                <a:extLst>
                  <a:ext uri="{0D108BD9-81ED-4DB2-BD59-A6C34878D82A}">
                    <a16:rowId xmlns:a16="http://schemas.microsoft.com/office/drawing/2014/main" xmlns="" val="10001"/>
                  </a:ext>
                </a:extLst>
              </a:tr>
              <a:tr h="370840">
                <a:tc>
                  <a:txBody>
                    <a:bodyPr/>
                    <a:lstStyle/>
                    <a:p>
                      <a:endParaRPr lang="en-US" dirty="0"/>
                    </a:p>
                  </a:txBody>
                  <a:tcPr/>
                </a:tc>
                <a:extLst>
                  <a:ext uri="{0D108BD9-81ED-4DB2-BD59-A6C34878D82A}">
                    <a16:rowId xmlns:a16="http://schemas.microsoft.com/office/drawing/2014/main" xmlns="" val="10002"/>
                  </a:ext>
                </a:extLst>
              </a:tr>
              <a:tr h="370840">
                <a:tc>
                  <a:txBody>
                    <a:bodyPr/>
                    <a:lstStyle/>
                    <a:p>
                      <a:endParaRPr lang="en-US" dirty="0"/>
                    </a:p>
                  </a:txBody>
                  <a:tcPr/>
                </a:tc>
                <a:extLst>
                  <a:ext uri="{0D108BD9-81ED-4DB2-BD59-A6C34878D82A}">
                    <a16:rowId xmlns:a16="http://schemas.microsoft.com/office/drawing/2014/main" xmlns="" val="10003"/>
                  </a:ext>
                </a:extLst>
              </a:tr>
              <a:tr h="370840">
                <a:tc>
                  <a:txBody>
                    <a:bodyPr/>
                    <a:lstStyle/>
                    <a:p>
                      <a:endParaRPr lang="en-US" dirty="0"/>
                    </a:p>
                  </a:txBody>
                  <a:tcPr/>
                </a:tc>
                <a:extLst>
                  <a:ext uri="{0D108BD9-81ED-4DB2-BD59-A6C34878D82A}">
                    <a16:rowId xmlns:a16="http://schemas.microsoft.com/office/drawing/2014/main" xmlns="" val="10004"/>
                  </a:ext>
                </a:extLst>
              </a:tr>
              <a:tr h="370840">
                <a:tc>
                  <a:txBody>
                    <a:bodyPr/>
                    <a:lstStyle/>
                    <a:p>
                      <a:endParaRPr lang="en-US" dirty="0"/>
                    </a:p>
                  </a:txBody>
                  <a:tcPr/>
                </a:tc>
                <a:extLst>
                  <a:ext uri="{0D108BD9-81ED-4DB2-BD59-A6C34878D82A}">
                    <a16:rowId xmlns:a16="http://schemas.microsoft.com/office/drawing/2014/main" xmlns="" val="10005"/>
                  </a:ext>
                </a:extLst>
              </a:tr>
              <a:tr h="370840">
                <a:tc>
                  <a:txBody>
                    <a:bodyPr/>
                    <a:lstStyle/>
                    <a:p>
                      <a:endParaRPr lang="en-US" dirty="0"/>
                    </a:p>
                  </a:txBody>
                  <a:tcPr/>
                </a:tc>
                <a:extLst>
                  <a:ext uri="{0D108BD9-81ED-4DB2-BD59-A6C34878D82A}">
                    <a16:rowId xmlns:a16="http://schemas.microsoft.com/office/drawing/2014/main" xmlns="" val="10006"/>
                  </a:ext>
                </a:extLst>
              </a:tr>
              <a:tr h="370840">
                <a:tc>
                  <a:txBody>
                    <a:bodyPr/>
                    <a:lstStyle/>
                    <a:p>
                      <a:endParaRPr lang="en-US" dirty="0"/>
                    </a:p>
                  </a:txBody>
                  <a:tcPr/>
                </a:tc>
                <a:extLst>
                  <a:ext uri="{0D108BD9-81ED-4DB2-BD59-A6C34878D82A}">
                    <a16:rowId xmlns:a16="http://schemas.microsoft.com/office/drawing/2014/main" xmlns="" val="10007"/>
                  </a:ext>
                </a:extLst>
              </a:tr>
            </a:tbl>
          </a:graphicData>
        </a:graphic>
      </p:graphicFrame>
      <p:sp>
        <p:nvSpPr>
          <p:cNvPr id="8" name="TextBox 7"/>
          <p:cNvSpPr txBox="1"/>
          <p:nvPr/>
        </p:nvSpPr>
        <p:spPr>
          <a:xfrm>
            <a:off x="1917961" y="2467355"/>
            <a:ext cx="1208664" cy="246221"/>
          </a:xfrm>
          <a:prstGeom prst="rect">
            <a:avLst/>
          </a:prstGeom>
          <a:noFill/>
        </p:spPr>
        <p:txBody>
          <a:bodyPr vert="horz" wrap="none" lIns="0" tIns="0" rIns="0" bIns="0" rtlCol="0">
            <a:spAutoFit/>
          </a:bodyPr>
          <a:lstStyle/>
          <a:p>
            <a:r>
              <a:rPr lang="en-US" sz="1600" dirty="0">
                <a:solidFill>
                  <a:srgbClr val="003C71"/>
                </a:solidFill>
              </a:rPr>
              <a:t>resize, reorder</a:t>
            </a:r>
          </a:p>
        </p:txBody>
      </p:sp>
      <p:graphicFrame>
        <p:nvGraphicFramePr>
          <p:cNvPr id="9" name="Table 8"/>
          <p:cNvGraphicFramePr>
            <a:graphicFrameLocks noGrp="1"/>
          </p:cNvGraphicFramePr>
          <p:nvPr>
            <p:extLst>
              <p:ext uri="{D42A27DB-BD31-4B8C-83A1-F6EECF244321}">
                <p14:modId xmlns:p14="http://schemas.microsoft.com/office/powerpoint/2010/main" val="1318022371"/>
              </p:ext>
            </p:extLst>
          </p:nvPr>
        </p:nvGraphicFramePr>
        <p:xfrm>
          <a:off x="3126625" y="2164394"/>
          <a:ext cx="245558" cy="2011680"/>
        </p:xfrm>
        <a:graphic>
          <a:graphicData uri="http://schemas.openxmlformats.org/drawingml/2006/table">
            <a:tbl>
              <a:tblPr firstRow="1" bandRow="1">
                <a:tableStyleId>{5940675A-B579-460E-94D1-54222C63F5DA}</a:tableStyleId>
              </a:tblPr>
              <a:tblGrid>
                <a:gridCol w="245558">
                  <a:extLst>
                    <a:ext uri="{9D8B030D-6E8A-4147-A177-3AD203B41FA5}">
                      <a16:colId xmlns:a16="http://schemas.microsoft.com/office/drawing/2014/main" xmlns="" val="20000"/>
                    </a:ext>
                  </a:extLst>
                </a:gridCol>
              </a:tblGrid>
              <a:tr h="154522">
                <a:tc>
                  <a:txBody>
                    <a:bodyPr/>
                    <a:lstStyle/>
                    <a:p>
                      <a:endParaRPr lang="en-US" sz="1050" dirty="0"/>
                    </a:p>
                  </a:txBody>
                  <a:tcPr/>
                </a:tc>
                <a:extLst>
                  <a:ext uri="{0D108BD9-81ED-4DB2-BD59-A6C34878D82A}">
                    <a16:rowId xmlns:a16="http://schemas.microsoft.com/office/drawing/2014/main" xmlns="" val="10000"/>
                  </a:ext>
                </a:extLst>
              </a:tr>
              <a:tr h="154522">
                <a:tc>
                  <a:txBody>
                    <a:bodyPr/>
                    <a:lstStyle/>
                    <a:p>
                      <a:endParaRPr lang="en-US" sz="1050" dirty="0"/>
                    </a:p>
                  </a:txBody>
                  <a:tcPr/>
                </a:tc>
                <a:extLst>
                  <a:ext uri="{0D108BD9-81ED-4DB2-BD59-A6C34878D82A}">
                    <a16:rowId xmlns:a16="http://schemas.microsoft.com/office/drawing/2014/main" xmlns="" val="10001"/>
                  </a:ext>
                </a:extLst>
              </a:tr>
              <a:tr h="154522">
                <a:tc>
                  <a:txBody>
                    <a:bodyPr/>
                    <a:lstStyle/>
                    <a:p>
                      <a:endParaRPr lang="en-US" sz="1050" dirty="0"/>
                    </a:p>
                  </a:txBody>
                  <a:tcPr/>
                </a:tc>
                <a:extLst>
                  <a:ext uri="{0D108BD9-81ED-4DB2-BD59-A6C34878D82A}">
                    <a16:rowId xmlns:a16="http://schemas.microsoft.com/office/drawing/2014/main" xmlns="" val="10002"/>
                  </a:ext>
                </a:extLst>
              </a:tr>
              <a:tr h="154522">
                <a:tc>
                  <a:txBody>
                    <a:bodyPr/>
                    <a:lstStyle/>
                    <a:p>
                      <a:endParaRPr lang="en-US" sz="1050" dirty="0"/>
                    </a:p>
                  </a:txBody>
                  <a:tcPr/>
                </a:tc>
                <a:extLst>
                  <a:ext uri="{0D108BD9-81ED-4DB2-BD59-A6C34878D82A}">
                    <a16:rowId xmlns:a16="http://schemas.microsoft.com/office/drawing/2014/main" xmlns="" val="10003"/>
                  </a:ext>
                </a:extLst>
              </a:tr>
              <a:tr h="154522">
                <a:tc>
                  <a:txBody>
                    <a:bodyPr/>
                    <a:lstStyle/>
                    <a:p>
                      <a:endParaRPr lang="en-US" sz="1050" dirty="0"/>
                    </a:p>
                  </a:txBody>
                  <a:tcPr/>
                </a:tc>
                <a:extLst>
                  <a:ext uri="{0D108BD9-81ED-4DB2-BD59-A6C34878D82A}">
                    <a16:rowId xmlns:a16="http://schemas.microsoft.com/office/drawing/2014/main" xmlns="" val="10004"/>
                  </a:ext>
                </a:extLst>
              </a:tr>
              <a:tr h="154522">
                <a:tc>
                  <a:txBody>
                    <a:bodyPr/>
                    <a:lstStyle/>
                    <a:p>
                      <a:endParaRPr lang="en-US" sz="1050" dirty="0"/>
                    </a:p>
                  </a:txBody>
                  <a:tcPr/>
                </a:tc>
                <a:extLst>
                  <a:ext uri="{0D108BD9-81ED-4DB2-BD59-A6C34878D82A}">
                    <a16:rowId xmlns:a16="http://schemas.microsoft.com/office/drawing/2014/main" xmlns="" val="10005"/>
                  </a:ext>
                </a:extLst>
              </a:tr>
              <a:tr h="154522">
                <a:tc>
                  <a:txBody>
                    <a:bodyPr/>
                    <a:lstStyle/>
                    <a:p>
                      <a:endParaRPr lang="en-US" sz="1050" dirty="0"/>
                    </a:p>
                  </a:txBody>
                  <a:tcPr/>
                </a:tc>
                <a:extLst>
                  <a:ext uri="{0D108BD9-81ED-4DB2-BD59-A6C34878D82A}">
                    <a16:rowId xmlns:a16="http://schemas.microsoft.com/office/drawing/2014/main" xmlns="" val="10006"/>
                  </a:ext>
                </a:extLst>
              </a:tr>
              <a:tr h="154522">
                <a:tc>
                  <a:txBody>
                    <a:bodyPr/>
                    <a:lstStyle/>
                    <a:p>
                      <a:endParaRPr lang="en-US" sz="1050" dirty="0"/>
                    </a:p>
                  </a:txBody>
                  <a:tcPr/>
                </a:tc>
                <a:extLst>
                  <a:ext uri="{0D108BD9-81ED-4DB2-BD59-A6C34878D82A}">
                    <a16:rowId xmlns:a16="http://schemas.microsoft.com/office/drawing/2014/main" xmlns="" val="10007"/>
                  </a:ext>
                </a:extLst>
              </a:tr>
            </a:tbl>
          </a:graphicData>
        </a:graphic>
      </p:graphicFrame>
      <p:sp>
        <p:nvSpPr>
          <p:cNvPr id="10" name="Rounded Rectangle 9"/>
          <p:cNvSpPr/>
          <p:nvPr/>
        </p:nvSpPr>
        <p:spPr>
          <a:xfrm>
            <a:off x="4651307" y="2696428"/>
            <a:ext cx="1722268" cy="683581"/>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Infer</a:t>
            </a:r>
          </a:p>
        </p:txBody>
      </p:sp>
      <p:sp>
        <p:nvSpPr>
          <p:cNvPr id="11" name="TextBox 10"/>
          <p:cNvSpPr txBox="1"/>
          <p:nvPr/>
        </p:nvSpPr>
        <p:spPr>
          <a:xfrm>
            <a:off x="342164" y="3056028"/>
            <a:ext cx="998158" cy="246221"/>
          </a:xfrm>
          <a:prstGeom prst="rect">
            <a:avLst/>
          </a:prstGeom>
          <a:noFill/>
        </p:spPr>
        <p:txBody>
          <a:bodyPr vert="horz" wrap="none" lIns="0" tIns="0" rIns="0" bIns="0" rtlCol="0">
            <a:spAutoFit/>
          </a:bodyPr>
          <a:lstStyle/>
          <a:p>
            <a:r>
              <a:rPr lang="en-US" sz="1600" dirty="0">
                <a:solidFill>
                  <a:srgbClr val="003C71"/>
                </a:solidFill>
              </a:rPr>
              <a:t>read frames</a:t>
            </a:r>
          </a:p>
        </p:txBody>
      </p:sp>
      <p:sp>
        <p:nvSpPr>
          <p:cNvPr id="12" name="Right Arrow 11"/>
          <p:cNvSpPr/>
          <p:nvPr/>
        </p:nvSpPr>
        <p:spPr>
          <a:xfrm>
            <a:off x="2188892" y="2911936"/>
            <a:ext cx="683581" cy="390313"/>
          </a:xfrm>
          <a:prstGeom prst="rightArrow">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Right Arrow 12"/>
          <p:cNvSpPr/>
          <p:nvPr/>
        </p:nvSpPr>
        <p:spPr>
          <a:xfrm>
            <a:off x="3669954" y="2911937"/>
            <a:ext cx="683581" cy="390313"/>
          </a:xfrm>
          <a:prstGeom prst="rightArrow">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529768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26</a:t>
            </a:fld>
            <a:endParaRPr lang="en-US" dirty="0"/>
          </a:p>
        </p:txBody>
      </p:sp>
      <p:sp>
        <p:nvSpPr>
          <p:cNvPr id="3" name="Title 2"/>
          <p:cNvSpPr>
            <a:spLocks noGrp="1"/>
          </p:cNvSpPr>
          <p:nvPr>
            <p:ph type="title"/>
          </p:nvPr>
        </p:nvSpPr>
        <p:spPr/>
        <p:txBody>
          <a:bodyPr/>
          <a:lstStyle/>
          <a:p>
            <a:r>
              <a:rPr lang="en-US" sz="3600" dirty="0"/>
              <a:t>What If We Did Less Inference?</a:t>
            </a:r>
          </a:p>
        </p:txBody>
      </p:sp>
      <p:graphicFrame>
        <p:nvGraphicFramePr>
          <p:cNvPr id="7" name="Table 6"/>
          <p:cNvGraphicFramePr>
            <a:graphicFrameLocks noGrp="1"/>
          </p:cNvGraphicFramePr>
          <p:nvPr>
            <p:extLst>
              <p:ext uri="{D42A27DB-BD31-4B8C-83A1-F6EECF244321}">
                <p14:modId xmlns:p14="http://schemas.microsoft.com/office/powerpoint/2010/main" val="1546874731"/>
              </p:ext>
            </p:extLst>
          </p:nvPr>
        </p:nvGraphicFramePr>
        <p:xfrm>
          <a:off x="1261373" y="1387943"/>
          <a:ext cx="719304" cy="2966720"/>
        </p:xfrm>
        <a:graphic>
          <a:graphicData uri="http://schemas.openxmlformats.org/drawingml/2006/table">
            <a:tbl>
              <a:tblPr firstRow="1" bandRow="1">
                <a:tableStyleId>{5940675A-B579-460E-94D1-54222C63F5DA}</a:tableStyleId>
              </a:tblPr>
              <a:tblGrid>
                <a:gridCol w="719304">
                  <a:extLst>
                    <a:ext uri="{9D8B030D-6E8A-4147-A177-3AD203B41FA5}">
                      <a16:colId xmlns:a16="http://schemas.microsoft.com/office/drawing/2014/main" xmlns="" val="20000"/>
                    </a:ext>
                  </a:extLst>
                </a:gridCol>
              </a:tblGrid>
              <a:tr h="370840">
                <a:tc>
                  <a:txBody>
                    <a:bodyPr/>
                    <a:lstStyle/>
                    <a:p>
                      <a:endParaRPr lang="en-US" dirty="0"/>
                    </a:p>
                  </a:txBody>
                  <a:tcPr>
                    <a:solidFill>
                      <a:schemeClr val="bg2">
                        <a:lumMod val="40000"/>
                        <a:lumOff val="60000"/>
                      </a:schemeClr>
                    </a:solidFill>
                  </a:tcPr>
                </a:tc>
                <a:extLst>
                  <a:ext uri="{0D108BD9-81ED-4DB2-BD59-A6C34878D82A}">
                    <a16:rowId xmlns:a16="http://schemas.microsoft.com/office/drawing/2014/main" xmlns="" val="10000"/>
                  </a:ext>
                </a:extLst>
              </a:tr>
              <a:tr h="370840">
                <a:tc>
                  <a:txBody>
                    <a:bodyPr/>
                    <a:lstStyle/>
                    <a:p>
                      <a:endParaRPr lang="en-US" dirty="0"/>
                    </a:p>
                  </a:txBody>
                  <a:tcPr>
                    <a:solidFill>
                      <a:schemeClr val="bg2">
                        <a:lumMod val="40000"/>
                        <a:lumOff val="60000"/>
                      </a:schemeClr>
                    </a:solidFill>
                  </a:tcPr>
                </a:tc>
                <a:extLst>
                  <a:ext uri="{0D108BD9-81ED-4DB2-BD59-A6C34878D82A}">
                    <a16:rowId xmlns:a16="http://schemas.microsoft.com/office/drawing/2014/main" xmlns="" val="10001"/>
                  </a:ext>
                </a:extLst>
              </a:tr>
              <a:tr h="370840">
                <a:tc>
                  <a:txBody>
                    <a:bodyPr/>
                    <a:lstStyle/>
                    <a:p>
                      <a:endParaRPr lang="en-US" dirty="0"/>
                    </a:p>
                  </a:txBody>
                  <a:tcPr>
                    <a:solidFill>
                      <a:schemeClr val="bg2">
                        <a:lumMod val="40000"/>
                        <a:lumOff val="60000"/>
                      </a:schemeClr>
                    </a:solidFill>
                  </a:tcPr>
                </a:tc>
                <a:extLst>
                  <a:ext uri="{0D108BD9-81ED-4DB2-BD59-A6C34878D82A}">
                    <a16:rowId xmlns:a16="http://schemas.microsoft.com/office/drawing/2014/main" xmlns="" val="10002"/>
                  </a:ext>
                </a:extLst>
              </a:tr>
              <a:tr h="370840">
                <a:tc>
                  <a:txBody>
                    <a:bodyPr/>
                    <a:lstStyle/>
                    <a:p>
                      <a:endParaRPr lang="en-US" dirty="0"/>
                    </a:p>
                  </a:txBody>
                  <a:tcPr>
                    <a:solidFill>
                      <a:schemeClr val="bg2">
                        <a:lumMod val="40000"/>
                        <a:lumOff val="60000"/>
                      </a:schemeClr>
                    </a:solidFill>
                  </a:tcPr>
                </a:tc>
                <a:extLst>
                  <a:ext uri="{0D108BD9-81ED-4DB2-BD59-A6C34878D82A}">
                    <a16:rowId xmlns:a16="http://schemas.microsoft.com/office/drawing/2014/main" xmlns="" val="10003"/>
                  </a:ext>
                </a:extLst>
              </a:tr>
              <a:tr h="370840">
                <a:tc>
                  <a:txBody>
                    <a:bodyPr/>
                    <a:lstStyle/>
                    <a:p>
                      <a:endParaRPr lang="en-US" dirty="0"/>
                    </a:p>
                  </a:txBody>
                  <a:tcPr>
                    <a:solidFill>
                      <a:schemeClr val="bg2">
                        <a:lumMod val="40000"/>
                        <a:lumOff val="60000"/>
                      </a:schemeClr>
                    </a:solidFill>
                  </a:tcPr>
                </a:tc>
                <a:extLst>
                  <a:ext uri="{0D108BD9-81ED-4DB2-BD59-A6C34878D82A}">
                    <a16:rowId xmlns:a16="http://schemas.microsoft.com/office/drawing/2014/main" xmlns="" val="10004"/>
                  </a:ext>
                </a:extLst>
              </a:tr>
              <a:tr h="370840">
                <a:tc>
                  <a:txBody>
                    <a:bodyPr/>
                    <a:lstStyle/>
                    <a:p>
                      <a:endParaRPr lang="en-US" dirty="0"/>
                    </a:p>
                  </a:txBody>
                  <a:tcPr>
                    <a:solidFill>
                      <a:schemeClr val="bg2">
                        <a:lumMod val="40000"/>
                        <a:lumOff val="60000"/>
                      </a:schemeClr>
                    </a:solidFill>
                  </a:tcPr>
                </a:tc>
                <a:extLst>
                  <a:ext uri="{0D108BD9-81ED-4DB2-BD59-A6C34878D82A}">
                    <a16:rowId xmlns:a16="http://schemas.microsoft.com/office/drawing/2014/main" xmlns="" val="10005"/>
                  </a:ext>
                </a:extLst>
              </a:tr>
              <a:tr h="370840">
                <a:tc>
                  <a:txBody>
                    <a:bodyPr/>
                    <a:lstStyle/>
                    <a:p>
                      <a:endParaRPr lang="en-US" dirty="0"/>
                    </a:p>
                  </a:txBody>
                  <a:tcPr>
                    <a:solidFill>
                      <a:schemeClr val="bg2">
                        <a:lumMod val="40000"/>
                        <a:lumOff val="60000"/>
                      </a:schemeClr>
                    </a:solidFill>
                  </a:tcPr>
                </a:tc>
                <a:extLst>
                  <a:ext uri="{0D108BD9-81ED-4DB2-BD59-A6C34878D82A}">
                    <a16:rowId xmlns:a16="http://schemas.microsoft.com/office/drawing/2014/main" xmlns="" val="10006"/>
                  </a:ext>
                </a:extLst>
              </a:tr>
              <a:tr h="370840">
                <a:tc>
                  <a:txBody>
                    <a:bodyPr/>
                    <a:lstStyle/>
                    <a:p>
                      <a:r>
                        <a:rPr lang="en-US" dirty="0"/>
                        <a:t>Infer</a:t>
                      </a:r>
                    </a:p>
                  </a:txBody>
                  <a:tcPr/>
                </a:tc>
                <a:extLst>
                  <a:ext uri="{0D108BD9-81ED-4DB2-BD59-A6C34878D82A}">
                    <a16:rowId xmlns:a16="http://schemas.microsoft.com/office/drawing/2014/main" xmlns="" val="10007"/>
                  </a:ext>
                </a:extLst>
              </a:tr>
            </a:tbl>
          </a:graphicData>
        </a:graphic>
      </p:graphicFrame>
      <p:sp>
        <p:nvSpPr>
          <p:cNvPr id="8" name="TextBox 7"/>
          <p:cNvSpPr txBox="1"/>
          <p:nvPr/>
        </p:nvSpPr>
        <p:spPr>
          <a:xfrm>
            <a:off x="2094159" y="4367750"/>
            <a:ext cx="1208664" cy="246221"/>
          </a:xfrm>
          <a:prstGeom prst="rect">
            <a:avLst/>
          </a:prstGeom>
          <a:noFill/>
        </p:spPr>
        <p:txBody>
          <a:bodyPr vert="horz" wrap="none" lIns="0" tIns="0" rIns="0" bIns="0" rtlCol="0">
            <a:spAutoFit/>
          </a:bodyPr>
          <a:lstStyle/>
          <a:p>
            <a:r>
              <a:rPr lang="en-US" sz="1600" dirty="0">
                <a:solidFill>
                  <a:srgbClr val="003C71"/>
                </a:solidFill>
              </a:rPr>
              <a:t>resize, reorder</a:t>
            </a:r>
          </a:p>
        </p:txBody>
      </p:sp>
      <p:graphicFrame>
        <p:nvGraphicFramePr>
          <p:cNvPr id="9" name="Table 8"/>
          <p:cNvGraphicFramePr>
            <a:graphicFrameLocks noGrp="1"/>
          </p:cNvGraphicFramePr>
          <p:nvPr>
            <p:extLst>
              <p:ext uri="{D42A27DB-BD31-4B8C-83A1-F6EECF244321}">
                <p14:modId xmlns:p14="http://schemas.microsoft.com/office/powerpoint/2010/main" val="1559646408"/>
              </p:ext>
            </p:extLst>
          </p:nvPr>
        </p:nvGraphicFramePr>
        <p:xfrm>
          <a:off x="3004704" y="4022214"/>
          <a:ext cx="237420" cy="251460"/>
        </p:xfrm>
        <a:graphic>
          <a:graphicData uri="http://schemas.openxmlformats.org/drawingml/2006/table">
            <a:tbl>
              <a:tblPr firstRow="1" bandRow="1">
                <a:tableStyleId>{5940675A-B579-460E-94D1-54222C63F5DA}</a:tableStyleId>
              </a:tblPr>
              <a:tblGrid>
                <a:gridCol w="237420">
                  <a:extLst>
                    <a:ext uri="{9D8B030D-6E8A-4147-A177-3AD203B41FA5}">
                      <a16:colId xmlns:a16="http://schemas.microsoft.com/office/drawing/2014/main" xmlns="" val="20000"/>
                    </a:ext>
                  </a:extLst>
                </a:gridCol>
              </a:tblGrid>
              <a:tr h="224300">
                <a:tc>
                  <a:txBody>
                    <a:bodyPr/>
                    <a:lstStyle/>
                    <a:p>
                      <a:endParaRPr lang="en-US" sz="1050" dirty="0"/>
                    </a:p>
                  </a:txBody>
                  <a:tcPr/>
                </a:tc>
                <a:extLst>
                  <a:ext uri="{0D108BD9-81ED-4DB2-BD59-A6C34878D82A}">
                    <a16:rowId xmlns:a16="http://schemas.microsoft.com/office/drawing/2014/main" xmlns="" val="10000"/>
                  </a:ext>
                </a:extLst>
              </a:tr>
            </a:tbl>
          </a:graphicData>
        </a:graphic>
      </p:graphicFrame>
      <p:sp>
        <p:nvSpPr>
          <p:cNvPr id="10" name="Rounded Rectangle 9"/>
          <p:cNvSpPr/>
          <p:nvPr/>
        </p:nvSpPr>
        <p:spPr>
          <a:xfrm>
            <a:off x="4266151" y="3817234"/>
            <a:ext cx="1722268" cy="683581"/>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t>Infer</a:t>
            </a:r>
          </a:p>
        </p:txBody>
      </p:sp>
      <p:sp>
        <p:nvSpPr>
          <p:cNvPr id="11" name="TextBox 10"/>
          <p:cNvSpPr txBox="1"/>
          <p:nvPr/>
        </p:nvSpPr>
        <p:spPr>
          <a:xfrm>
            <a:off x="137411" y="2723958"/>
            <a:ext cx="1123962" cy="276999"/>
          </a:xfrm>
          <a:prstGeom prst="rect">
            <a:avLst/>
          </a:prstGeom>
          <a:noFill/>
        </p:spPr>
        <p:txBody>
          <a:bodyPr vert="horz" wrap="none" lIns="0" tIns="0" rIns="0" bIns="0" rtlCol="0">
            <a:spAutoFit/>
          </a:bodyPr>
          <a:lstStyle/>
          <a:p>
            <a:r>
              <a:rPr lang="en-US" dirty="0">
                <a:solidFill>
                  <a:srgbClr val="003C71"/>
                </a:solidFill>
              </a:rPr>
              <a:t>read frames</a:t>
            </a:r>
          </a:p>
        </p:txBody>
      </p:sp>
      <p:sp>
        <p:nvSpPr>
          <p:cNvPr id="12" name="Right Arrow 11"/>
          <p:cNvSpPr/>
          <p:nvPr/>
        </p:nvSpPr>
        <p:spPr>
          <a:xfrm>
            <a:off x="2094159" y="3964350"/>
            <a:ext cx="683581" cy="390313"/>
          </a:xfrm>
          <a:prstGeom prst="rightArrow">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sp>
        <p:nvSpPr>
          <p:cNvPr id="13" name="Right Arrow 12"/>
          <p:cNvSpPr/>
          <p:nvPr/>
        </p:nvSpPr>
        <p:spPr>
          <a:xfrm>
            <a:off x="3469088" y="3952787"/>
            <a:ext cx="683581" cy="390313"/>
          </a:xfrm>
          <a:prstGeom prst="rightArrow">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sp>
        <p:nvSpPr>
          <p:cNvPr id="14" name="TextBox 13"/>
          <p:cNvSpPr txBox="1"/>
          <p:nvPr/>
        </p:nvSpPr>
        <p:spPr>
          <a:xfrm>
            <a:off x="6300511" y="1410298"/>
            <a:ext cx="1435778" cy="246221"/>
          </a:xfrm>
          <a:prstGeom prst="rect">
            <a:avLst/>
          </a:prstGeom>
          <a:noFill/>
        </p:spPr>
        <p:txBody>
          <a:bodyPr vert="horz" wrap="none" lIns="0" tIns="0" rIns="0" bIns="0" rtlCol="0">
            <a:spAutoFit/>
          </a:bodyPr>
          <a:lstStyle/>
          <a:p>
            <a:r>
              <a:rPr lang="en-US" sz="1600" dirty="0">
                <a:solidFill>
                  <a:srgbClr val="003C71"/>
                </a:solidFill>
              </a:rPr>
              <a:t>previous position</a:t>
            </a:r>
          </a:p>
        </p:txBody>
      </p:sp>
      <p:sp>
        <p:nvSpPr>
          <p:cNvPr id="15" name="TextBox 14"/>
          <p:cNvSpPr txBox="1"/>
          <p:nvPr/>
        </p:nvSpPr>
        <p:spPr>
          <a:xfrm rot="16200000">
            <a:off x="6072853" y="2302076"/>
            <a:ext cx="1388585" cy="369332"/>
          </a:xfrm>
          <a:prstGeom prst="rect">
            <a:avLst/>
          </a:prstGeom>
          <a:noFill/>
        </p:spPr>
        <p:txBody>
          <a:bodyPr vert="horz" wrap="none" lIns="0" tIns="0" rIns="0" bIns="0" rtlCol="0">
            <a:spAutoFit/>
          </a:bodyPr>
          <a:lstStyle/>
          <a:p>
            <a:r>
              <a:rPr lang="en-US" sz="2400" dirty="0">
                <a:solidFill>
                  <a:srgbClr val="003C71"/>
                </a:solidFill>
              </a:rPr>
              <a:t>Interpolate</a:t>
            </a:r>
          </a:p>
        </p:txBody>
      </p:sp>
      <p:sp>
        <p:nvSpPr>
          <p:cNvPr id="16" name="Rounded Rectangle 15"/>
          <p:cNvSpPr/>
          <p:nvPr/>
        </p:nvSpPr>
        <p:spPr>
          <a:xfrm>
            <a:off x="6216884" y="3792544"/>
            <a:ext cx="1722268" cy="683581"/>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t>Parse Output</a:t>
            </a:r>
          </a:p>
        </p:txBody>
      </p:sp>
      <p:cxnSp>
        <p:nvCxnSpPr>
          <p:cNvPr id="17" name="Straight Arrow Connector 16"/>
          <p:cNvCxnSpPr>
            <a:stCxn id="10" idx="3"/>
          </p:cNvCxnSpPr>
          <p:nvPr/>
        </p:nvCxnSpPr>
        <p:spPr>
          <a:xfrm flipV="1">
            <a:off x="5988419" y="4159024"/>
            <a:ext cx="364190" cy="1"/>
          </a:xfrm>
          <a:prstGeom prst="straightConnector1">
            <a:avLst/>
          </a:prstGeom>
          <a:ln>
            <a:solidFill>
              <a:schemeClr val="tx2"/>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511991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27</a:t>
            </a:fld>
            <a:endParaRPr lang="en-US" dirty="0"/>
          </a:p>
        </p:txBody>
      </p:sp>
      <p:sp>
        <p:nvSpPr>
          <p:cNvPr id="3" name="Title 2"/>
          <p:cNvSpPr>
            <a:spLocks noGrp="1"/>
          </p:cNvSpPr>
          <p:nvPr>
            <p:ph type="title"/>
          </p:nvPr>
        </p:nvSpPr>
        <p:spPr/>
        <p:txBody>
          <a:bodyPr/>
          <a:lstStyle/>
          <a:p>
            <a:r>
              <a:rPr lang="en-US" sz="3600" dirty="0"/>
              <a:t>Determine If There Is Nothing to See</a:t>
            </a:r>
          </a:p>
        </p:txBody>
      </p:sp>
      <p:sp>
        <p:nvSpPr>
          <p:cNvPr id="7" name="Content Placeholder 6"/>
          <p:cNvSpPr>
            <a:spLocks noGrp="1"/>
          </p:cNvSpPr>
          <p:nvPr>
            <p:ph sz="quarter" idx="13"/>
          </p:nvPr>
        </p:nvSpPr>
        <p:spPr/>
        <p:txBody>
          <a:bodyPr/>
          <a:lstStyle/>
          <a:p>
            <a:r>
              <a:rPr lang="en-US" sz="2000" dirty="0">
                <a:solidFill>
                  <a:schemeClr val="accent1"/>
                </a:solidFill>
              </a:rPr>
              <a:t>Inference is expensive to run each frame. It can save time to not run when there is nothing to identify.</a:t>
            </a:r>
          </a:p>
          <a:p>
            <a:pPr marL="285750" indent="-285750">
              <a:buFont typeface="Wingdings" panose="05000000000000000000" pitchFamily="2" charset="2"/>
              <a:buChar char="§"/>
            </a:pPr>
            <a:r>
              <a:rPr lang="en-US" sz="2000" dirty="0">
                <a:solidFill>
                  <a:srgbClr val="003C71"/>
                </a:solidFill>
              </a:rPr>
              <a:t>Check motion vectors</a:t>
            </a:r>
          </a:p>
          <a:p>
            <a:pPr marL="285750" indent="-285750">
              <a:buFont typeface="Wingdings" panose="05000000000000000000" pitchFamily="2" charset="2"/>
              <a:buChar char="§"/>
            </a:pPr>
            <a:r>
              <a:rPr lang="en-US" sz="2000" dirty="0">
                <a:solidFill>
                  <a:srgbClr val="003C71"/>
                </a:solidFill>
              </a:rPr>
              <a:t>Frame sizes</a:t>
            </a:r>
          </a:p>
          <a:p>
            <a:pPr marL="285750" indent="-285750">
              <a:buFont typeface="Wingdings" panose="05000000000000000000" pitchFamily="2" charset="2"/>
              <a:buChar char="§"/>
            </a:pPr>
            <a:r>
              <a:rPr lang="en-US" sz="2000" dirty="0">
                <a:solidFill>
                  <a:srgbClr val="003C71"/>
                </a:solidFill>
              </a:rPr>
              <a:t>bgsubmog</a:t>
            </a:r>
          </a:p>
          <a:p>
            <a:pPr marL="285750" indent="-285750">
              <a:buFont typeface="Wingdings" panose="05000000000000000000" pitchFamily="2" charset="2"/>
              <a:buChar char="§"/>
            </a:pPr>
            <a:r>
              <a:rPr lang="en-US" sz="2000" dirty="0">
                <a:solidFill>
                  <a:srgbClr val="003C71"/>
                </a:solidFill>
              </a:rPr>
              <a:t>SAD</a:t>
            </a:r>
          </a:p>
          <a:p>
            <a:r>
              <a:rPr lang="en-US" sz="2000" dirty="0">
                <a:solidFill>
                  <a:schemeClr val="accent1"/>
                </a:solidFill>
              </a:rPr>
              <a:t>These methods can be several orders of magnitude less expensive than inference. Use techniques to increase the total # of streams a system can watch.</a:t>
            </a:r>
          </a:p>
          <a:p>
            <a:endParaRPr lang="en-US" dirty="0">
              <a:solidFill>
                <a:srgbClr val="003C71"/>
              </a:solidFill>
            </a:endParaRPr>
          </a:p>
          <a:p>
            <a:endParaRPr lang="en-US" dirty="0"/>
          </a:p>
        </p:txBody>
      </p:sp>
      <p:sp>
        <p:nvSpPr>
          <p:cNvPr id="5" name="Right Arrow 4">
            <a:hlinkClick r:id="rId3" action="ppaction://hlinksldjump"/>
          </p:cNvPr>
          <p:cNvSpPr/>
          <p:nvPr/>
        </p:nvSpPr>
        <p:spPr>
          <a:xfrm rot="10800000">
            <a:off x="8489004" y="4293140"/>
            <a:ext cx="382622" cy="350196"/>
          </a:xfrm>
          <a:prstGeom prst="rightArrow">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1496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solidFill>
                  <a:prstClr val="white"/>
                </a:solidFill>
              </a:rPr>
              <a:pPr/>
              <a:t>28</a:t>
            </a:fld>
            <a:endParaRPr lang="en-US" dirty="0">
              <a:solidFill>
                <a:prstClr val="white"/>
              </a:solidFill>
            </a:endParaRPr>
          </a:p>
        </p:txBody>
      </p:sp>
      <p:sp>
        <p:nvSpPr>
          <p:cNvPr id="3" name="Title 2"/>
          <p:cNvSpPr>
            <a:spLocks noGrp="1"/>
          </p:cNvSpPr>
          <p:nvPr>
            <p:ph type="title"/>
          </p:nvPr>
        </p:nvSpPr>
        <p:spPr>
          <a:xfrm>
            <a:off x="455613" y="308848"/>
            <a:ext cx="8229600" cy="425938"/>
          </a:xfrm>
        </p:spPr>
        <p:txBody>
          <a:bodyPr/>
          <a:lstStyle/>
          <a:p>
            <a:r>
              <a:rPr lang="en-US" dirty="0"/>
              <a:t>Lab5 - Optimizing Computer Vision Applications</a:t>
            </a:r>
          </a:p>
        </p:txBody>
      </p:sp>
      <p:sp>
        <p:nvSpPr>
          <p:cNvPr id="4" name="Content Placeholder 3"/>
          <p:cNvSpPr>
            <a:spLocks noGrp="1"/>
          </p:cNvSpPr>
          <p:nvPr>
            <p:ph sz="quarter" idx="13"/>
          </p:nvPr>
        </p:nvSpPr>
        <p:spPr>
          <a:xfrm>
            <a:off x="455614" y="734786"/>
            <a:ext cx="8228012" cy="3894365"/>
          </a:xfrm>
        </p:spPr>
        <p:txBody>
          <a:bodyPr/>
          <a:lstStyle/>
          <a:p>
            <a:pPr>
              <a:spcBef>
                <a:spcPts val="0"/>
              </a:spcBef>
            </a:pPr>
            <a:r>
              <a:rPr lang="en-US" sz="2400" b="1" dirty="0"/>
              <a:t>URL: </a:t>
            </a:r>
            <a:r>
              <a:rPr lang="en-US" sz="2400" b="1" dirty="0">
                <a:hlinkClick r:id="rId2"/>
              </a:rPr>
              <a:t>https://github.com/intel-iot-devkit/smart-video-workshop/blob/master/optimization-tools-and-techniques/README.md</a:t>
            </a:r>
            <a:endParaRPr lang="en-US" sz="2400" b="1" dirty="0"/>
          </a:p>
          <a:p>
            <a:pPr>
              <a:spcBef>
                <a:spcPts val="0"/>
              </a:spcBef>
            </a:pPr>
            <a:endParaRPr lang="en-US" sz="2400" b="1" dirty="0"/>
          </a:p>
          <a:p>
            <a:pPr>
              <a:spcBef>
                <a:spcPts val="0"/>
              </a:spcBef>
            </a:pPr>
            <a:r>
              <a:rPr lang="en-US" sz="2400" b="1" dirty="0"/>
              <a:t>Objective: </a:t>
            </a:r>
            <a:r>
              <a:rPr lang="en-US" sz="2400" dirty="0"/>
              <a:t>This tutorial shows some techniques to get better performance for computer vision applications with the Intel® Distribution of </a:t>
            </a:r>
            <a:r>
              <a:rPr lang="en-US" sz="2400" dirty="0" err="1"/>
              <a:t>OpenVINO</a:t>
            </a:r>
            <a:r>
              <a:rPr lang="en-US" sz="2400" dirty="0"/>
              <a:t>™ toolkit.</a:t>
            </a:r>
          </a:p>
          <a:p>
            <a:pPr>
              <a:spcBef>
                <a:spcPts val="0"/>
              </a:spcBef>
            </a:pPr>
            <a:endParaRPr lang="en-US" sz="2400" dirty="0"/>
          </a:p>
          <a:p>
            <a:pPr>
              <a:spcBef>
                <a:spcPts val="0"/>
              </a:spcBef>
            </a:pPr>
            <a:r>
              <a:rPr lang="en-US" sz="2400" b="1" dirty="0"/>
              <a:t>Estimated Complete Time: </a:t>
            </a:r>
            <a:r>
              <a:rPr lang="en-US" sz="2400" dirty="0"/>
              <a:t>40min</a:t>
            </a:r>
          </a:p>
          <a:p>
            <a:endParaRPr lang="en-US" dirty="0"/>
          </a:p>
        </p:txBody>
      </p:sp>
    </p:spTree>
    <p:extLst>
      <p:ext uri="{BB962C8B-B14F-4D97-AF65-F5344CB8AC3E}">
        <p14:creationId xmlns:p14="http://schemas.microsoft.com/office/powerpoint/2010/main" val="4608646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Use Intel® </a:t>
            </a:r>
            <a:r>
              <a:rPr lang="en-US" dirty="0" err="1"/>
              <a:t>VTune</a:t>
            </a:r>
            <a:r>
              <a:rPr lang="en-US" dirty="0"/>
              <a:t>™ Analyzer</a:t>
            </a:r>
          </a:p>
        </p:txBody>
      </p:sp>
    </p:spTree>
    <p:extLst>
      <p:ext uri="{BB962C8B-B14F-4D97-AF65-F5344CB8AC3E}">
        <p14:creationId xmlns:p14="http://schemas.microsoft.com/office/powerpoint/2010/main" val="3774381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1"/>
          <p:cNvSpPr>
            <a:spLocks noGrp="1"/>
          </p:cNvSpPr>
          <p:nvPr>
            <p:ph type="sldNum" sz="quarter" idx="12"/>
          </p:nvPr>
        </p:nvSpPr>
        <p:spPr/>
        <p:txBody>
          <a:bodyPr/>
          <a:lstStyle/>
          <a:p>
            <a:fld id="{C4ECAE92-DD02-4E43-AF82-3DD020A9BD5B}" type="slidenum">
              <a:rPr lang="en-US" smtClean="0"/>
              <a:pPr/>
              <a:t>3</a:t>
            </a:fld>
            <a:endParaRPr lang="en-US" dirty="0"/>
          </a:p>
        </p:txBody>
      </p:sp>
      <p:sp>
        <p:nvSpPr>
          <p:cNvPr id="4" name="Title 3"/>
          <p:cNvSpPr>
            <a:spLocks noGrp="1"/>
          </p:cNvSpPr>
          <p:nvPr>
            <p:ph type="title"/>
          </p:nvPr>
        </p:nvSpPr>
        <p:spPr/>
        <p:txBody>
          <a:bodyPr/>
          <a:lstStyle/>
          <a:p>
            <a:r>
              <a:rPr lang="en-US" sz="3600" dirty="0"/>
              <a:t>Legal Notices and Disclaimers (1 of 2)</a:t>
            </a:r>
          </a:p>
        </p:txBody>
      </p:sp>
      <p:sp>
        <p:nvSpPr>
          <p:cNvPr id="5" name="Content Placeholder 4"/>
          <p:cNvSpPr>
            <a:spLocks noGrp="1"/>
          </p:cNvSpPr>
          <p:nvPr>
            <p:ph sz="quarter" idx="13"/>
          </p:nvPr>
        </p:nvSpPr>
        <p:spPr/>
        <p:txBody>
          <a:bodyPr/>
          <a:lstStyle/>
          <a:p>
            <a:r>
              <a:rPr lang="en-US" sz="800" dirty="0"/>
              <a:t>Intel technologies’ features and benefits depend on system configuration and may require enabled hardware, software, or service activation. Performance varies depending on system configuration. No computer system can be absolutely secure. Check with your system manufacturer or retailer or learn more at </a:t>
            </a:r>
            <a:r>
              <a:rPr lang="en-US" sz="800" dirty="0">
                <a:hlinkClick r:id="rId3"/>
              </a:rPr>
              <a:t>www.intel.com</a:t>
            </a:r>
            <a:r>
              <a:rPr lang="en-US" sz="800" dirty="0"/>
              <a:t>.</a:t>
            </a:r>
          </a:p>
          <a:p>
            <a:r>
              <a:rPr lang="en-US" sz="800" dirty="0"/>
              <a:t>Performance estimates were obtained prior to implementation of recent software patches and firmware updates intended to address exploits referred to as "Spectre" and "Meltdown." Implementation of these updates may make these results inapplicable to your device or system.</a:t>
            </a:r>
          </a:p>
          <a:p>
            <a:r>
              <a:rPr lang="en-US" sz="800" dirty="0"/>
              <a:t>Cost reduction scenarios described are intended as examples of how a given Intel-based product, in the specified circumstances and configurations, may affect future costs and provide cost savings. Circumstances will vary. Intel does not guarantee any costs or cost reduction.</a:t>
            </a:r>
          </a:p>
          <a:p>
            <a:r>
              <a:rPr lang="en-US" sz="800" dirty="0"/>
              <a:t>This document contains information on products, services, and/or processes in development. All information provided here is subject to change without notice. Contact your Intel representative to obtain the latest forecast, schedule, specifications, and roadmaps.</a:t>
            </a:r>
          </a:p>
          <a:p>
            <a:pPr lvl="0"/>
            <a:r>
              <a:rPr lang="en-US" sz="800" dirty="0"/>
              <a:t>Any forecasts of goods and services needed for Intel’s operations are provided for discussion purposes only. Intel will have no liability to make any purchase in connection with forecasts published in this document.</a:t>
            </a:r>
          </a:p>
          <a:p>
            <a:pPr lvl="0"/>
            <a:r>
              <a:rPr lang="en-US" sz="800" dirty="0"/>
              <a:t>Arduino*101 and the Arduino* infinity logo are trademarks or registered trademarks of Arduino, LLC.</a:t>
            </a:r>
          </a:p>
          <a:p>
            <a:r>
              <a:rPr lang="en-US" sz="800" dirty="0"/>
              <a:t>Altera, Arria, the Arria logo, Intel, the Intel logo, Intel Atom, Intel Core, Intel Nervana, Intel Xeon Phi, Movidius, Saffron, and Xeon are trademarks of Intel Corporation or its subsidiaries in the United States and other countries. </a:t>
            </a:r>
          </a:p>
          <a:p>
            <a:r>
              <a:rPr lang="en-US" sz="800" dirty="0"/>
              <a:t>*Other names and brands may be claimed as the property of others. </a:t>
            </a:r>
          </a:p>
          <a:p>
            <a:r>
              <a:rPr lang="en-US" sz="800" dirty="0"/>
              <a:t>Copyright © 2018, Intel Corporation. All rights reserved.</a:t>
            </a:r>
          </a:p>
        </p:txBody>
      </p:sp>
      <p:sp>
        <p:nvSpPr>
          <p:cNvPr id="6" name="Slide Number Placeholder 1"/>
          <p:cNvSpPr txBox="1">
            <a:spLocks/>
          </p:cNvSpPr>
          <p:nvPr/>
        </p:nvSpPr>
        <p:spPr>
          <a:xfrm>
            <a:off x="8790039" y="4857471"/>
            <a:ext cx="186546" cy="180529"/>
          </a:xfr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685800" eaLnBrk="0" fontAlgn="base" hangingPunct="0">
              <a:spcBef>
                <a:spcPct val="50000"/>
              </a:spcBef>
              <a:spcAft>
                <a:spcPct val="0"/>
              </a:spcAft>
              <a:defRPr/>
            </a:pPr>
            <a:endParaRPr lang="en-US" sz="1350" dirty="0">
              <a:solidFill>
                <a:prstClr val="white"/>
              </a:solidFill>
              <a:latin typeface="Intel Clear"/>
            </a:endParaRPr>
          </a:p>
        </p:txBody>
      </p:sp>
    </p:spTree>
    <p:extLst>
      <p:ext uri="{BB962C8B-B14F-4D97-AF65-F5344CB8AC3E}">
        <p14:creationId xmlns:p14="http://schemas.microsoft.com/office/powerpoint/2010/main" val="39404101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30</a:t>
            </a:fld>
            <a:endParaRPr lang="en-US" dirty="0"/>
          </a:p>
        </p:txBody>
      </p:sp>
      <p:sp>
        <p:nvSpPr>
          <p:cNvPr id="3" name="Title 2"/>
          <p:cNvSpPr>
            <a:spLocks noGrp="1"/>
          </p:cNvSpPr>
          <p:nvPr>
            <p:ph type="title"/>
          </p:nvPr>
        </p:nvSpPr>
        <p:spPr>
          <a:xfrm>
            <a:off x="60021" y="68899"/>
            <a:ext cx="8229600" cy="868680"/>
          </a:xfrm>
        </p:spPr>
        <p:txBody>
          <a:bodyPr/>
          <a:lstStyle/>
          <a:p>
            <a:r>
              <a:rPr lang="en-US" sz="3600" dirty="0"/>
              <a:t>Use Intel® </a:t>
            </a:r>
            <a:r>
              <a:rPr lang="en-US" sz="3600" dirty="0" err="1"/>
              <a:t>VTune</a:t>
            </a:r>
            <a:r>
              <a:rPr lang="en-US" sz="3600" dirty="0"/>
              <a:t>™ Analyzer</a:t>
            </a:r>
          </a:p>
        </p:txBody>
      </p:sp>
      <p:sp>
        <p:nvSpPr>
          <p:cNvPr id="5" name="Right Arrow 4">
            <a:hlinkClick r:id="rId4" action="ppaction://hlinksldjump"/>
          </p:cNvPr>
          <p:cNvSpPr/>
          <p:nvPr/>
        </p:nvSpPr>
        <p:spPr>
          <a:xfrm rot="10800000">
            <a:off x="8489004" y="4293140"/>
            <a:ext cx="382622" cy="350196"/>
          </a:xfrm>
          <a:prstGeom prst="rightArrow">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 name="TsS_YWIj1EY"/>
          <p:cNvPicPr>
            <a:picLocks noGrp="1" noRot="1" noChangeAspect="1"/>
          </p:cNvPicPr>
          <p:nvPr>
            <p:ph sz="quarter" idx="13"/>
            <a:videoFile r:link="rId1"/>
          </p:nvPr>
        </p:nvPicPr>
        <p:blipFill rotWithShape="1">
          <a:blip r:embed="rId5"/>
          <a:srcRect/>
          <a:stretch/>
        </p:blipFill>
        <p:spPr>
          <a:xfrm>
            <a:off x="1015245" y="642026"/>
            <a:ext cx="7274375" cy="4091835"/>
          </a:xfrm>
          <a:prstGeom prst="rect">
            <a:avLst/>
          </a:prstGeom>
        </p:spPr>
      </p:pic>
    </p:spTree>
    <p:extLst>
      <p:ext uri="{BB962C8B-B14F-4D97-AF65-F5344CB8AC3E}">
        <p14:creationId xmlns:p14="http://schemas.microsoft.com/office/powerpoint/2010/main" val="20845042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solidFill>
                  <a:prstClr val="white"/>
                </a:solidFill>
              </a:rPr>
              <a:pPr/>
              <a:t>31</a:t>
            </a:fld>
            <a:endParaRPr lang="en-US" dirty="0">
              <a:solidFill>
                <a:prstClr val="white"/>
              </a:solidFill>
            </a:endParaRPr>
          </a:p>
        </p:txBody>
      </p:sp>
      <p:sp>
        <p:nvSpPr>
          <p:cNvPr id="3" name="Title 2"/>
          <p:cNvSpPr>
            <a:spLocks noGrp="1"/>
          </p:cNvSpPr>
          <p:nvPr>
            <p:ph type="title"/>
          </p:nvPr>
        </p:nvSpPr>
        <p:spPr>
          <a:xfrm>
            <a:off x="455613" y="308848"/>
            <a:ext cx="8229600" cy="425938"/>
          </a:xfrm>
        </p:spPr>
        <p:txBody>
          <a:bodyPr/>
          <a:lstStyle/>
          <a:p>
            <a:r>
              <a:rPr lang="en-US" dirty="0"/>
              <a:t>Lab6 - Intel® </a:t>
            </a:r>
            <a:r>
              <a:rPr lang="en-US" dirty="0" err="1"/>
              <a:t>VTune</a:t>
            </a:r>
            <a:r>
              <a:rPr lang="en-US" dirty="0"/>
              <a:t>™ Amplifier Tutorial</a:t>
            </a:r>
          </a:p>
        </p:txBody>
      </p:sp>
      <p:sp>
        <p:nvSpPr>
          <p:cNvPr id="4" name="Content Placeholder 3"/>
          <p:cNvSpPr>
            <a:spLocks noGrp="1"/>
          </p:cNvSpPr>
          <p:nvPr>
            <p:ph sz="quarter" idx="13"/>
          </p:nvPr>
        </p:nvSpPr>
        <p:spPr>
          <a:xfrm>
            <a:off x="455614" y="734786"/>
            <a:ext cx="8228012" cy="3894365"/>
          </a:xfrm>
        </p:spPr>
        <p:txBody>
          <a:bodyPr/>
          <a:lstStyle/>
          <a:p>
            <a:pPr>
              <a:spcBef>
                <a:spcPts val="0"/>
              </a:spcBef>
            </a:pPr>
            <a:r>
              <a:rPr lang="en-US" sz="2400" b="1" dirty="0"/>
              <a:t>URL: </a:t>
            </a:r>
            <a:r>
              <a:rPr lang="en-US" sz="2400" b="1" dirty="0">
                <a:hlinkClick r:id="rId2"/>
              </a:rPr>
              <a:t>https://github.com/intel-iot-devkit/smart-video-workshop/blob/master/optimization-tools-and-techniques/README_VTune.md</a:t>
            </a:r>
            <a:endParaRPr lang="en-US" sz="2400" b="1" dirty="0"/>
          </a:p>
          <a:p>
            <a:pPr>
              <a:spcBef>
                <a:spcPts val="0"/>
              </a:spcBef>
            </a:pPr>
            <a:endParaRPr lang="en-US" sz="2400" b="1" dirty="0"/>
          </a:p>
          <a:p>
            <a:pPr>
              <a:spcBef>
                <a:spcPts val="0"/>
              </a:spcBef>
            </a:pPr>
            <a:r>
              <a:rPr lang="en-US" sz="2400" b="1" dirty="0"/>
              <a:t>Objective: </a:t>
            </a:r>
            <a:r>
              <a:rPr lang="en-US" sz="2400" dirty="0"/>
              <a:t>This tutorial will show how to run Intel® </a:t>
            </a:r>
            <a:r>
              <a:rPr lang="en-US" sz="2400" dirty="0" err="1"/>
              <a:t>VTune</a:t>
            </a:r>
            <a:r>
              <a:rPr lang="en-US" sz="2400" dirty="0"/>
              <a:t>™ Amplifier on an Intel® Distribution of </a:t>
            </a:r>
            <a:r>
              <a:rPr lang="en-US" sz="2400" dirty="0" err="1"/>
              <a:t>OpenVINO</a:t>
            </a:r>
            <a:r>
              <a:rPr lang="en-US" sz="2400" dirty="0"/>
              <a:t>™ toolkit Inference Engine application.</a:t>
            </a:r>
          </a:p>
          <a:p>
            <a:pPr>
              <a:spcBef>
                <a:spcPts val="0"/>
              </a:spcBef>
            </a:pPr>
            <a:endParaRPr lang="en-US" sz="2400" dirty="0"/>
          </a:p>
          <a:p>
            <a:pPr>
              <a:spcBef>
                <a:spcPts val="0"/>
              </a:spcBef>
            </a:pPr>
            <a:r>
              <a:rPr lang="en-US" sz="2400" b="1" dirty="0"/>
              <a:t>Estimated Complete Time: </a:t>
            </a:r>
            <a:r>
              <a:rPr lang="en-US" sz="2400" dirty="0"/>
              <a:t>30min</a:t>
            </a:r>
          </a:p>
          <a:p>
            <a:endParaRPr lang="en-US" dirty="0"/>
          </a:p>
        </p:txBody>
      </p:sp>
    </p:spTree>
    <p:extLst>
      <p:ext uri="{BB962C8B-B14F-4D97-AF65-F5344CB8AC3E}">
        <p14:creationId xmlns:p14="http://schemas.microsoft.com/office/powerpoint/2010/main" val="24273656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6000" kern="0" spc="133" dirty="0">
                <a:solidFill>
                  <a:prstClr val="white"/>
                </a:solidFill>
                <a:latin typeface="Intel Clear Pro"/>
              </a:rPr>
              <a:t>Advanced Video Analytics</a:t>
            </a:r>
            <a:r>
              <a:rPr lang="en-US" sz="6000" dirty="0"/>
              <a:t/>
            </a:r>
            <a:br>
              <a:rPr lang="en-US" sz="6000" dirty="0"/>
            </a:br>
            <a:r>
              <a:rPr lang="en-US" sz="6000" dirty="0"/>
              <a:t/>
            </a:r>
            <a:br>
              <a:rPr lang="en-US" sz="6000" dirty="0"/>
            </a:br>
            <a:r>
              <a:rPr lang="en-US" sz="6000" kern="0" spc="133" dirty="0">
                <a:solidFill>
                  <a:srgbClr val="FFFF00"/>
                </a:solidFill>
                <a:latin typeface="Intel Clear Pro"/>
              </a:rPr>
              <a:t>Security Barrier Demo</a:t>
            </a:r>
          </a:p>
        </p:txBody>
      </p:sp>
    </p:spTree>
    <p:extLst>
      <p:ext uri="{BB962C8B-B14F-4D97-AF65-F5344CB8AC3E}">
        <p14:creationId xmlns:p14="http://schemas.microsoft.com/office/powerpoint/2010/main" val="29664896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E2556C5-CE8C-6547-B838-EA80C61A4AF7}" type="slidenum">
              <a:rPr kumimoji="0" lang="en-US" sz="800" b="0" i="0" u="none" strike="noStrike" kern="1200" cap="none" spc="0" normalizeH="0" baseline="0" noProof="0" smtClean="0">
                <a:ln>
                  <a:noFill/>
                </a:ln>
                <a:solidFill>
                  <a:prstClr val="white"/>
                </a:solidFill>
                <a:effectLst/>
                <a:uLnTx/>
                <a:uFillTx/>
                <a:latin typeface="Intel Clear"/>
                <a:ea typeface="+mn-ea"/>
                <a:cs typeface="Intel Clear"/>
              </a:rPr>
              <a:pPr marL="0" marR="0" lvl="0" indent="0" algn="r" defTabSz="457200" rtl="0" eaLnBrk="1" fontAlgn="auto" latinLnBrk="0" hangingPunct="1">
                <a:lnSpc>
                  <a:spcPct val="100000"/>
                </a:lnSpc>
                <a:spcBef>
                  <a:spcPts val="0"/>
                </a:spcBef>
                <a:spcAft>
                  <a:spcPts val="0"/>
                </a:spcAft>
                <a:buClrTx/>
                <a:buSzTx/>
                <a:buFontTx/>
                <a:buNone/>
                <a:tabLst/>
                <a:defRPr/>
              </a:pPr>
              <a:t>33</a:t>
            </a:fld>
            <a:endParaRPr kumimoji="0" lang="en-US" sz="800" b="0" i="0" u="none" strike="noStrike" kern="1200" cap="none" spc="0" normalizeH="0" baseline="0" noProof="0" dirty="0">
              <a:ln>
                <a:noFill/>
              </a:ln>
              <a:solidFill>
                <a:prstClr val="white"/>
              </a:solidFill>
              <a:effectLst/>
              <a:uLnTx/>
              <a:uFillTx/>
              <a:latin typeface="Intel Clear"/>
              <a:ea typeface="+mn-ea"/>
              <a:cs typeface="Intel Clear"/>
            </a:endParaRPr>
          </a:p>
        </p:txBody>
      </p:sp>
      <p:sp>
        <p:nvSpPr>
          <p:cNvPr id="3" name="Title 2"/>
          <p:cNvSpPr>
            <a:spLocks noGrp="1"/>
          </p:cNvSpPr>
          <p:nvPr>
            <p:ph type="title"/>
          </p:nvPr>
        </p:nvSpPr>
        <p:spPr>
          <a:xfrm>
            <a:off x="161698" y="71980"/>
            <a:ext cx="8982302" cy="868680"/>
          </a:xfrm>
        </p:spPr>
        <p:txBody>
          <a:bodyPr/>
          <a:lstStyle/>
          <a:p>
            <a:r>
              <a:rPr lang="en-US" sz="2900" dirty="0">
                <a:solidFill>
                  <a:schemeClr val="tx2"/>
                </a:solidFill>
                <a:ea typeface="Intel Clear"/>
              </a:rPr>
              <a:t>Video Analytics in </a:t>
            </a:r>
            <a:r>
              <a:rPr lang="en-US" sz="2900" kern="0" dirty="0">
                <a:ea typeface="Intel Clear Pro" panose="020B0804020202060201" pitchFamily="34" charset="0"/>
                <a:cs typeface="Intel Clear Pro" panose="020B0804020202060201" pitchFamily="34" charset="0"/>
              </a:rPr>
              <a:t>Intel® Distribution of </a:t>
            </a:r>
            <a:r>
              <a:rPr lang="en-US" sz="2900" dirty="0" err="1">
                <a:solidFill>
                  <a:schemeClr val="tx2"/>
                </a:solidFill>
                <a:ea typeface="Intel Clear"/>
              </a:rPr>
              <a:t>OpenVINO</a:t>
            </a:r>
            <a:r>
              <a:rPr lang="en-US" sz="2900" dirty="0">
                <a:solidFill>
                  <a:schemeClr val="tx2"/>
                </a:solidFill>
                <a:ea typeface="Intel Clear"/>
              </a:rPr>
              <a:t>™ Toolkit</a:t>
            </a:r>
            <a:r>
              <a:rPr lang="en-US" sz="3200" dirty="0">
                <a:solidFill>
                  <a:schemeClr val="tx2"/>
                </a:solidFill>
                <a:ea typeface="Intel Clear"/>
              </a:rPr>
              <a:t/>
            </a:r>
            <a:br>
              <a:rPr lang="en-US" sz="3200" dirty="0">
                <a:solidFill>
                  <a:schemeClr val="tx2"/>
                </a:solidFill>
                <a:ea typeface="Intel Clear"/>
              </a:rPr>
            </a:br>
            <a:endParaRPr lang="en-US" sz="3200" dirty="0"/>
          </a:p>
        </p:txBody>
      </p:sp>
      <p:graphicFrame>
        <p:nvGraphicFramePr>
          <p:cNvPr id="5" name="Table 4"/>
          <p:cNvGraphicFramePr>
            <a:graphicFrameLocks noGrp="1"/>
          </p:cNvGraphicFramePr>
          <p:nvPr>
            <p:extLst>
              <p:ext uri="{D42A27DB-BD31-4B8C-83A1-F6EECF244321}">
                <p14:modId xmlns:p14="http://schemas.microsoft.com/office/powerpoint/2010/main" val="1092125993"/>
              </p:ext>
            </p:extLst>
          </p:nvPr>
        </p:nvGraphicFramePr>
        <p:xfrm>
          <a:off x="428519" y="1195718"/>
          <a:ext cx="8229601" cy="2952176"/>
        </p:xfrm>
        <a:graphic>
          <a:graphicData uri="http://schemas.openxmlformats.org/drawingml/2006/table">
            <a:tbl>
              <a:tblPr firstRow="1" firstCol="1" bandRow="1">
                <a:tableStyleId>{0660B408-B3CF-4A94-85FC-2B1E0A45F4A2}</a:tableStyleId>
              </a:tblPr>
              <a:tblGrid>
                <a:gridCol w="3044028">
                  <a:extLst>
                    <a:ext uri="{9D8B030D-6E8A-4147-A177-3AD203B41FA5}">
                      <a16:colId xmlns:a16="http://schemas.microsoft.com/office/drawing/2014/main" xmlns="" val="20000"/>
                    </a:ext>
                  </a:extLst>
                </a:gridCol>
                <a:gridCol w="1905480">
                  <a:extLst>
                    <a:ext uri="{9D8B030D-6E8A-4147-A177-3AD203B41FA5}">
                      <a16:colId xmlns:a16="http://schemas.microsoft.com/office/drawing/2014/main" xmlns="" val="20001"/>
                    </a:ext>
                  </a:extLst>
                </a:gridCol>
                <a:gridCol w="3280093">
                  <a:extLst>
                    <a:ext uri="{9D8B030D-6E8A-4147-A177-3AD203B41FA5}">
                      <a16:colId xmlns:a16="http://schemas.microsoft.com/office/drawing/2014/main" xmlns="" val="20002"/>
                    </a:ext>
                  </a:extLst>
                </a:gridCol>
              </a:tblGrid>
              <a:tr h="104306">
                <a:tc>
                  <a:txBody>
                    <a:bodyPr/>
                    <a:lstStyle/>
                    <a:p>
                      <a:pPr marL="0" marR="0" algn="ctr">
                        <a:lnSpc>
                          <a:spcPct val="107000"/>
                        </a:lnSpc>
                        <a:spcBef>
                          <a:spcPts val="0"/>
                        </a:spcBef>
                        <a:spcAft>
                          <a:spcPts val="0"/>
                        </a:spcAft>
                      </a:pPr>
                      <a:r>
                        <a:rPr lang="en-US" sz="2000" dirty="0">
                          <a:effectLst/>
                        </a:rPr>
                        <a:t>Topology</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73152" marR="2119" marT="2119" marB="2119" anchor="ctr"/>
                </a:tc>
                <a:tc>
                  <a:txBody>
                    <a:bodyPr/>
                    <a:lstStyle/>
                    <a:p>
                      <a:pPr marL="0" marR="0" algn="ctr">
                        <a:lnSpc>
                          <a:spcPct val="107000"/>
                        </a:lnSpc>
                        <a:spcBef>
                          <a:spcPts val="0"/>
                        </a:spcBef>
                        <a:spcAft>
                          <a:spcPts val="0"/>
                        </a:spcAft>
                      </a:pPr>
                      <a:r>
                        <a:rPr lang="en-US" sz="2000" dirty="0">
                          <a:effectLst/>
                        </a:rPr>
                        <a:t>Type</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73152" marR="2119" marT="2119" marB="2119" anchor="ctr"/>
                </a:tc>
                <a:tc>
                  <a:txBody>
                    <a:bodyPr/>
                    <a:lstStyle/>
                    <a:p>
                      <a:pPr marL="0" marR="0" algn="ctr">
                        <a:lnSpc>
                          <a:spcPct val="107000"/>
                        </a:lnSpc>
                        <a:spcBef>
                          <a:spcPts val="0"/>
                        </a:spcBef>
                        <a:spcAft>
                          <a:spcPts val="0"/>
                        </a:spcAft>
                      </a:pPr>
                      <a:r>
                        <a:rPr lang="en-US" sz="2000" dirty="0">
                          <a:effectLst/>
                        </a:rPr>
                        <a:t>Description</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73152" marR="2119" marT="2119" marB="2119" anchor="ctr"/>
                </a:tc>
                <a:extLst>
                  <a:ext uri="{0D108BD9-81ED-4DB2-BD59-A6C34878D82A}">
                    <a16:rowId xmlns:a16="http://schemas.microsoft.com/office/drawing/2014/main" xmlns="" val="10000"/>
                  </a:ext>
                </a:extLst>
              </a:tr>
              <a:tr h="122358">
                <a:tc>
                  <a:txBody>
                    <a:bodyPr/>
                    <a:lstStyle/>
                    <a:p>
                      <a:pPr marL="0" marR="0" algn="l" defTabSz="457200" rtl="0" eaLnBrk="1" fontAlgn="ctr" latinLnBrk="0" hangingPunct="1">
                        <a:lnSpc>
                          <a:spcPct val="107000"/>
                        </a:lnSpc>
                        <a:spcBef>
                          <a:spcPts val="0"/>
                        </a:spcBef>
                        <a:spcAft>
                          <a:spcPts val="0"/>
                        </a:spcAft>
                      </a:pPr>
                      <a:r>
                        <a:rPr lang="en-US" sz="2000" u="none" strike="noStrike" kern="1200" dirty="0">
                          <a:effectLst/>
                          <a:hlinkClick r:id="rId3"/>
                        </a:rPr>
                        <a:t>license-plate-recognition-barrier-0001</a:t>
                      </a:r>
                      <a:endParaRPr lang="en-US" sz="2000" u="none" strike="noStrike" kern="1200" dirty="0">
                        <a:solidFill>
                          <a:schemeClr val="dk1"/>
                        </a:solidFill>
                        <a:effectLst/>
                        <a:latin typeface="+mn-lt"/>
                        <a:ea typeface="+mn-ea"/>
                        <a:cs typeface="+mn-cs"/>
                      </a:endParaRPr>
                    </a:p>
                  </a:txBody>
                  <a:tcPr marL="73152" marR="2119" marT="2119" marB="2119" anchor="ctr"/>
                </a:tc>
                <a:tc>
                  <a:txBody>
                    <a:bodyPr/>
                    <a:lstStyle/>
                    <a:p>
                      <a:pPr marL="0" marR="0">
                        <a:lnSpc>
                          <a:spcPct val="107000"/>
                        </a:lnSpc>
                        <a:spcBef>
                          <a:spcPts val="0"/>
                        </a:spcBef>
                        <a:spcAft>
                          <a:spcPts val="0"/>
                        </a:spcAft>
                      </a:pPr>
                      <a:r>
                        <a:rPr lang="en-US" sz="2000" dirty="0">
                          <a:effectLst/>
                        </a:rPr>
                        <a:t>ocr</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73152" marR="2119" marT="2119" marB="2119" anchor="ctr"/>
                </a:tc>
                <a:tc>
                  <a:txBody>
                    <a:bodyPr/>
                    <a:lstStyle/>
                    <a:p>
                      <a:pPr marL="0" marR="0">
                        <a:lnSpc>
                          <a:spcPct val="107000"/>
                        </a:lnSpc>
                        <a:spcBef>
                          <a:spcPts val="0"/>
                        </a:spcBef>
                        <a:spcAft>
                          <a:spcPts val="0"/>
                        </a:spcAft>
                      </a:pPr>
                      <a:r>
                        <a:rPr lang="en-US" sz="2000" dirty="0">
                          <a:effectLst/>
                        </a:rPr>
                        <a:t>Chinese license plate recognition.</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73152" marR="2119" marT="2119" marB="2119" anchor="ctr"/>
                </a:tc>
                <a:extLst>
                  <a:ext uri="{0D108BD9-81ED-4DB2-BD59-A6C34878D82A}">
                    <a16:rowId xmlns:a16="http://schemas.microsoft.com/office/drawing/2014/main" xmlns="" val="10004"/>
                  </a:ext>
                </a:extLst>
              </a:tr>
              <a:tr h="209383">
                <a:tc>
                  <a:txBody>
                    <a:bodyPr/>
                    <a:lstStyle/>
                    <a:p>
                      <a:pPr marL="0" marR="0" algn="l" defTabSz="457200" rtl="0" eaLnBrk="1" fontAlgn="ctr" latinLnBrk="0" hangingPunct="1">
                        <a:lnSpc>
                          <a:spcPct val="107000"/>
                        </a:lnSpc>
                        <a:spcBef>
                          <a:spcPts val="0"/>
                        </a:spcBef>
                        <a:spcAft>
                          <a:spcPts val="0"/>
                        </a:spcAft>
                      </a:pPr>
                      <a:r>
                        <a:rPr lang="en-US" sz="2000" u="none" strike="noStrike" kern="1200" dirty="0">
                          <a:effectLst/>
                          <a:hlinkClick r:id="rId4"/>
                        </a:rPr>
                        <a:t>vehicle-attributes-recognition-barrier-0010</a:t>
                      </a:r>
                      <a:endParaRPr lang="en-US" sz="2000" u="none" strike="noStrike" kern="1200" dirty="0">
                        <a:solidFill>
                          <a:schemeClr val="dk1"/>
                        </a:solidFill>
                        <a:effectLst/>
                        <a:latin typeface="+mn-lt"/>
                        <a:ea typeface="+mn-ea"/>
                        <a:cs typeface="+mn-cs"/>
                      </a:endParaRPr>
                    </a:p>
                  </a:txBody>
                  <a:tcPr marL="73152" marR="2119" marT="2119" marB="2119" anchor="ctr"/>
                </a:tc>
                <a:tc>
                  <a:txBody>
                    <a:bodyPr/>
                    <a:lstStyle/>
                    <a:p>
                      <a:pPr marL="0" marR="0">
                        <a:lnSpc>
                          <a:spcPct val="107000"/>
                        </a:lnSpc>
                        <a:spcBef>
                          <a:spcPts val="0"/>
                        </a:spcBef>
                        <a:spcAft>
                          <a:spcPts val="0"/>
                        </a:spcAft>
                      </a:pPr>
                      <a:r>
                        <a:rPr lang="en-US" sz="2000" dirty="0">
                          <a:effectLst/>
                        </a:rPr>
                        <a:t>object_attributes</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73152" marR="2119" marT="2119" marB="2119" anchor="ctr"/>
                </a:tc>
                <a:tc>
                  <a:txBody>
                    <a:bodyPr/>
                    <a:lstStyle/>
                    <a:p>
                      <a:pPr marL="0" marR="0">
                        <a:lnSpc>
                          <a:spcPct val="107000"/>
                        </a:lnSpc>
                        <a:spcBef>
                          <a:spcPts val="0"/>
                        </a:spcBef>
                        <a:spcAft>
                          <a:spcPts val="0"/>
                        </a:spcAft>
                      </a:pPr>
                      <a:r>
                        <a:rPr lang="en-US" sz="2000" dirty="0">
                          <a:effectLst/>
                        </a:rPr>
                        <a:t>Vehicle attributes recognition with modified RESNET10* backbone.</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73152" marR="2119" marT="2119" marB="2119" anchor="ctr"/>
                </a:tc>
                <a:extLst>
                  <a:ext uri="{0D108BD9-81ED-4DB2-BD59-A6C34878D82A}">
                    <a16:rowId xmlns:a16="http://schemas.microsoft.com/office/drawing/2014/main" xmlns="" val="10008"/>
                  </a:ext>
                </a:extLst>
              </a:tr>
              <a:tr h="243784">
                <a:tc>
                  <a:txBody>
                    <a:bodyPr/>
                    <a:lstStyle/>
                    <a:p>
                      <a:pPr marL="0" marR="0" algn="l" defTabSz="457200" rtl="0" eaLnBrk="1" fontAlgn="ctr" latinLnBrk="0" hangingPunct="1">
                        <a:lnSpc>
                          <a:spcPct val="107000"/>
                        </a:lnSpc>
                        <a:spcBef>
                          <a:spcPts val="0"/>
                        </a:spcBef>
                        <a:spcAft>
                          <a:spcPts val="0"/>
                        </a:spcAft>
                      </a:pPr>
                      <a:r>
                        <a:rPr lang="en-US" sz="2000" u="none" strike="noStrike" kern="1200" dirty="0">
                          <a:effectLst/>
                          <a:hlinkClick r:id="rId5"/>
                        </a:rPr>
                        <a:t>vehicle-license-plate-detection-barrier-0007</a:t>
                      </a:r>
                      <a:endParaRPr lang="en-US" sz="2000" u="none" strike="noStrike" kern="1200" dirty="0">
                        <a:solidFill>
                          <a:schemeClr val="dk1"/>
                        </a:solidFill>
                        <a:effectLst/>
                        <a:latin typeface="+mn-lt"/>
                        <a:ea typeface="+mn-ea"/>
                        <a:cs typeface="+mn-cs"/>
                      </a:endParaRPr>
                    </a:p>
                  </a:txBody>
                  <a:tcPr marL="73152" marR="2119" marT="2119" marB="2119" anchor="ctr"/>
                </a:tc>
                <a:tc>
                  <a:txBody>
                    <a:bodyPr/>
                    <a:lstStyle/>
                    <a:p>
                      <a:pPr marL="0" marR="0">
                        <a:lnSpc>
                          <a:spcPct val="107000"/>
                        </a:lnSpc>
                        <a:spcBef>
                          <a:spcPts val="0"/>
                        </a:spcBef>
                        <a:spcAft>
                          <a:spcPts val="0"/>
                        </a:spcAft>
                      </a:pPr>
                      <a:r>
                        <a:rPr lang="en-US" sz="2000" dirty="0">
                          <a:effectLst/>
                        </a:rPr>
                        <a:t>detection</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73152" marR="2119" marT="2119" marB="2119" anchor="ctr"/>
                </a:tc>
                <a:tc>
                  <a:txBody>
                    <a:bodyPr/>
                    <a:lstStyle/>
                    <a:p>
                      <a:pPr marL="0" marR="0">
                        <a:lnSpc>
                          <a:spcPct val="107000"/>
                        </a:lnSpc>
                        <a:spcBef>
                          <a:spcPts val="0"/>
                        </a:spcBef>
                        <a:spcAft>
                          <a:spcPts val="0"/>
                        </a:spcAft>
                      </a:pPr>
                      <a:r>
                        <a:rPr lang="en-US" sz="2000" dirty="0">
                          <a:effectLst/>
                        </a:rPr>
                        <a:t>Multiclass (vehicle, license plates) detector based on RESNET10 plus SSD.</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73152" marR="2119" marT="2119" marB="2119" anchor="ctr"/>
                </a:tc>
                <a:extLst>
                  <a:ext uri="{0D108BD9-81ED-4DB2-BD59-A6C34878D82A}">
                    <a16:rowId xmlns:a16="http://schemas.microsoft.com/office/drawing/2014/main" xmlns="" val="10010"/>
                  </a:ext>
                </a:extLst>
              </a:tr>
            </a:tbl>
          </a:graphicData>
        </a:graphic>
      </p:graphicFrame>
      <p:sp>
        <p:nvSpPr>
          <p:cNvPr id="6" name="Rectangle 1"/>
          <p:cNvSpPr>
            <a:spLocks noChangeArrowheads="1"/>
          </p:cNvSpPr>
          <p:nvPr/>
        </p:nvSpPr>
        <p:spPr bwMode="auto">
          <a:xfrm>
            <a:off x="3654424" y="1203325"/>
            <a:ext cx="2871078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Intel Clear"/>
              <a:ea typeface="+mn-ea"/>
              <a:cs typeface="+mn-cs"/>
            </a:endParaRPr>
          </a:p>
        </p:txBody>
      </p:sp>
    </p:spTree>
    <p:extLst>
      <p:ext uri="{BB962C8B-B14F-4D97-AF65-F5344CB8AC3E}">
        <p14:creationId xmlns:p14="http://schemas.microsoft.com/office/powerpoint/2010/main" val="39810378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E2556C5-CE8C-6547-B838-EA80C61A4AF7}" type="slidenum">
              <a:rPr kumimoji="0" lang="en-US" sz="800" b="0" i="0" u="none" strike="noStrike" kern="1200" cap="none" spc="0" normalizeH="0" baseline="0" noProof="0" smtClean="0">
                <a:ln>
                  <a:noFill/>
                </a:ln>
                <a:solidFill>
                  <a:prstClr val="white"/>
                </a:solidFill>
                <a:effectLst/>
                <a:uLnTx/>
                <a:uFillTx/>
                <a:latin typeface="Intel Clear"/>
                <a:ea typeface="+mn-ea"/>
                <a:cs typeface="Intel Clear"/>
              </a:rPr>
              <a:pPr marL="0" marR="0" lvl="0" indent="0" algn="r" defTabSz="457200" rtl="0" eaLnBrk="1" fontAlgn="auto" latinLnBrk="0" hangingPunct="1">
                <a:lnSpc>
                  <a:spcPct val="100000"/>
                </a:lnSpc>
                <a:spcBef>
                  <a:spcPts val="0"/>
                </a:spcBef>
                <a:spcAft>
                  <a:spcPts val="0"/>
                </a:spcAft>
                <a:buClrTx/>
                <a:buSzTx/>
                <a:buFontTx/>
                <a:buNone/>
                <a:tabLst/>
                <a:defRPr/>
              </a:pPr>
              <a:t>34</a:t>
            </a:fld>
            <a:endParaRPr kumimoji="0" lang="en-US" sz="800" b="0" i="0" u="none" strike="noStrike" kern="1200" cap="none" spc="0" normalizeH="0" baseline="0" noProof="0" dirty="0">
              <a:ln>
                <a:noFill/>
              </a:ln>
              <a:solidFill>
                <a:prstClr val="white"/>
              </a:solidFill>
              <a:effectLst/>
              <a:uLnTx/>
              <a:uFillTx/>
              <a:latin typeface="Intel Clear"/>
              <a:ea typeface="+mn-ea"/>
              <a:cs typeface="Intel Clear"/>
            </a:endParaRPr>
          </a:p>
        </p:txBody>
      </p:sp>
      <p:sp>
        <p:nvSpPr>
          <p:cNvPr id="7" name="Title 6"/>
          <p:cNvSpPr>
            <a:spLocks noGrp="1"/>
          </p:cNvSpPr>
          <p:nvPr>
            <p:ph type="title"/>
          </p:nvPr>
        </p:nvSpPr>
        <p:spPr>
          <a:xfrm>
            <a:off x="458787" y="264878"/>
            <a:ext cx="8685213" cy="868680"/>
          </a:xfrm>
        </p:spPr>
        <p:txBody>
          <a:bodyPr/>
          <a:lstStyle/>
          <a:p>
            <a:pPr lvl="0" fontAlgn="base">
              <a:spcAft>
                <a:spcPct val="0"/>
              </a:spcAft>
              <a:defRPr/>
            </a:pPr>
            <a:r>
              <a:rPr lang="en-US" altLang="en-US" sz="3400" dirty="0">
                <a:solidFill>
                  <a:schemeClr val="tx2"/>
                </a:solidFill>
                <a:ea typeface="Intel Clear"/>
              </a:rPr>
              <a:t>vehicle-attributes-recognition-barrier-0010</a:t>
            </a:r>
            <a:br>
              <a:rPr lang="en-US" altLang="en-US" sz="3400" dirty="0">
                <a:solidFill>
                  <a:schemeClr val="tx2"/>
                </a:solidFill>
                <a:ea typeface="Intel Clear"/>
              </a:rPr>
            </a:br>
            <a:r>
              <a:rPr lang="en-US" altLang="en-US" sz="3400" dirty="0">
                <a:solidFill>
                  <a:schemeClr val="tx2"/>
                </a:solidFill>
                <a:ea typeface="Intel Clear"/>
              </a:rPr>
              <a:t>Use Case/High-Level Description</a:t>
            </a:r>
            <a:br>
              <a:rPr lang="en-US" altLang="en-US" sz="3400" dirty="0">
                <a:solidFill>
                  <a:schemeClr val="tx2"/>
                </a:solidFill>
                <a:ea typeface="Intel Clear"/>
              </a:rPr>
            </a:br>
            <a:endParaRPr lang="en-US" sz="3400" dirty="0"/>
          </a:p>
        </p:txBody>
      </p:sp>
      <p:sp>
        <p:nvSpPr>
          <p:cNvPr id="8" name="Content Placeholder 7"/>
          <p:cNvSpPr>
            <a:spLocks noGrp="1"/>
          </p:cNvSpPr>
          <p:nvPr>
            <p:ph sz="quarter" idx="13"/>
          </p:nvPr>
        </p:nvSpPr>
        <p:spPr/>
        <p:txBody>
          <a:bodyPr/>
          <a:lstStyle/>
          <a:p>
            <a:pPr lvl="0" defTabSz="914400" eaLnBrk="0" fontAlgn="base" hangingPunct="0">
              <a:spcBef>
                <a:spcPct val="0"/>
              </a:spcBef>
              <a:spcAft>
                <a:spcPct val="0"/>
              </a:spcAft>
              <a:defRPr/>
            </a:pPr>
            <a:r>
              <a:rPr lang="en-US" altLang="zh-CN" sz="2200" dirty="0">
                <a:solidFill>
                  <a:schemeClr val="accent1"/>
                </a:solidFill>
                <a:ea typeface="Noto Sans CJK SC Regular" charset="0"/>
                <a:cs typeface="FreeSans" charset="0"/>
              </a:rPr>
              <a:t>Vehicle attributes classification algorithm for a traffic analysis scenario.</a:t>
            </a:r>
            <a:endParaRPr lang="en-US" altLang="zh-CN" sz="2200" b="1" dirty="0">
              <a:solidFill>
                <a:schemeClr val="accent1"/>
              </a:solidFill>
              <a:ea typeface="Times New Roman" panose="02020603050405020304" pitchFamily="18" charset="0"/>
            </a:endParaRPr>
          </a:p>
          <a:p>
            <a:pPr lvl="0" defTabSz="914400" eaLnBrk="0" fontAlgn="base" hangingPunct="0">
              <a:spcBef>
                <a:spcPct val="0"/>
              </a:spcBef>
              <a:spcAft>
                <a:spcPct val="0"/>
              </a:spcAft>
              <a:defRPr/>
            </a:pPr>
            <a:endParaRPr lang="en-US" altLang="zh-CN" b="1" dirty="0">
              <a:solidFill>
                <a:prstClr val="black"/>
              </a:solidFill>
              <a:ea typeface="Times New Roman" panose="02020603050405020304" pitchFamily="18" charset="0"/>
            </a:endParaRPr>
          </a:p>
          <a:p>
            <a:pPr lvl="0" defTabSz="914400" eaLnBrk="0" fontAlgn="base" hangingPunct="0">
              <a:spcBef>
                <a:spcPct val="0"/>
              </a:spcBef>
              <a:spcAft>
                <a:spcPct val="0"/>
              </a:spcAft>
              <a:defRPr/>
            </a:pPr>
            <a:endParaRPr lang="en-US" altLang="zh-CN" sz="2000" dirty="0">
              <a:solidFill>
                <a:prstClr val="black"/>
              </a:solidFill>
              <a:latin typeface="Arial" panose="020B0604020202020204" pitchFamily="34" charset="0"/>
            </a:endParaRPr>
          </a:p>
          <a:p>
            <a:endParaRPr lang="en-US" dirty="0"/>
          </a:p>
        </p:txBody>
      </p:sp>
      <p:pic>
        <p:nvPicPr>
          <p:cNvPr id="9217" name="Image3"/>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3563780" y="1665516"/>
            <a:ext cx="2011680" cy="306125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p:cNvSpPr>
            <a:spLocks noChangeArrowheads="1"/>
          </p:cNvSpPr>
          <p:nvPr/>
        </p:nvSpPr>
        <p:spPr bwMode="auto">
          <a:xfrm>
            <a:off x="0" y="4572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45720" rIns="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Liberation Serif"/>
                <a:ea typeface="Noto Sans CJK SC Regular" charset="0"/>
                <a:cs typeface="FreeSans" charset="0"/>
              </a:rPr>
              <a:t> </a:t>
            </a:r>
            <a:endParaRPr kumimoji="0" lang="en-US" altLang="zh-CN" sz="1800" b="1" i="0" u="none" strike="noStrike" kern="1200" cap="none" spc="0" normalizeH="0" baseline="0" noProof="0" dirty="0">
              <a:ln>
                <a:noFill/>
              </a:ln>
              <a:solidFill>
                <a:prstClr val="black"/>
              </a:solidFill>
              <a:effectLst/>
              <a:uLnTx/>
              <a:uFillTx/>
              <a:latin typeface="Intel Clear"/>
              <a:ea typeface="Times New Roman" panose="02020603050405020304" pitchFamily="18" charset="0"/>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6090407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E2556C5-CE8C-6547-B838-EA80C61A4AF7}" type="slidenum">
              <a:rPr kumimoji="0" lang="en-US" sz="800" b="0" i="0" u="none" strike="noStrike" kern="1200" cap="none" spc="0" normalizeH="0" baseline="0" noProof="0" smtClean="0">
                <a:ln>
                  <a:noFill/>
                </a:ln>
                <a:solidFill>
                  <a:prstClr val="white"/>
                </a:solidFill>
                <a:effectLst/>
                <a:uLnTx/>
                <a:uFillTx/>
                <a:latin typeface="Intel Clear"/>
                <a:ea typeface="+mn-ea"/>
                <a:cs typeface="Intel Clear"/>
              </a:rPr>
              <a:pPr marL="0" marR="0" lvl="0" indent="0" algn="r" defTabSz="457200" rtl="0" eaLnBrk="1" fontAlgn="auto" latinLnBrk="0" hangingPunct="1">
                <a:lnSpc>
                  <a:spcPct val="100000"/>
                </a:lnSpc>
                <a:spcBef>
                  <a:spcPts val="0"/>
                </a:spcBef>
                <a:spcAft>
                  <a:spcPts val="0"/>
                </a:spcAft>
                <a:buClrTx/>
                <a:buSzTx/>
                <a:buFontTx/>
                <a:buNone/>
                <a:tabLst/>
                <a:defRPr/>
              </a:pPr>
              <a:t>35</a:t>
            </a:fld>
            <a:endParaRPr kumimoji="0" lang="en-US" sz="800" b="0" i="0" u="none" strike="noStrike" kern="1200" cap="none" spc="0" normalizeH="0" baseline="0" noProof="0" dirty="0">
              <a:ln>
                <a:noFill/>
              </a:ln>
              <a:solidFill>
                <a:prstClr val="white"/>
              </a:solidFill>
              <a:effectLst/>
              <a:uLnTx/>
              <a:uFillTx/>
              <a:latin typeface="Intel Clear"/>
              <a:ea typeface="+mn-ea"/>
              <a:cs typeface="Intel Clear"/>
            </a:endParaRPr>
          </a:p>
        </p:txBody>
      </p:sp>
      <p:sp>
        <p:nvSpPr>
          <p:cNvPr id="6" name="Title 5"/>
          <p:cNvSpPr>
            <a:spLocks noGrp="1"/>
          </p:cNvSpPr>
          <p:nvPr>
            <p:ph type="title"/>
          </p:nvPr>
        </p:nvSpPr>
        <p:spPr>
          <a:xfrm>
            <a:off x="77118" y="256038"/>
            <a:ext cx="9298236" cy="868680"/>
          </a:xfrm>
        </p:spPr>
        <p:txBody>
          <a:bodyPr/>
          <a:lstStyle/>
          <a:p>
            <a:pPr lvl="0" fontAlgn="base">
              <a:spcAft>
                <a:spcPct val="0"/>
              </a:spcAft>
              <a:defRPr/>
            </a:pPr>
            <a:r>
              <a:rPr lang="en-US" altLang="en-US" sz="3600" dirty="0">
                <a:solidFill>
                  <a:schemeClr val="tx2"/>
                </a:solidFill>
                <a:ea typeface="Intel Clear"/>
              </a:rPr>
              <a:t>vehicle-license-plate-detection-barrier-007</a:t>
            </a:r>
            <a:br>
              <a:rPr lang="en-US" altLang="en-US" sz="3600" dirty="0">
                <a:solidFill>
                  <a:schemeClr val="tx2"/>
                </a:solidFill>
                <a:ea typeface="Intel Clear"/>
              </a:rPr>
            </a:br>
            <a:r>
              <a:rPr lang="en-US" altLang="en-US" sz="3600" dirty="0">
                <a:solidFill>
                  <a:schemeClr val="tx2"/>
                </a:solidFill>
                <a:ea typeface="Intel Clear"/>
              </a:rPr>
              <a:t>Use Case/High-Level Description</a:t>
            </a:r>
            <a:r>
              <a:rPr lang="en-US" altLang="en-US" dirty="0">
                <a:solidFill>
                  <a:schemeClr val="tx2"/>
                </a:solidFill>
                <a:ea typeface="Intel Clear"/>
              </a:rPr>
              <a:t/>
            </a:r>
            <a:br>
              <a:rPr lang="en-US" altLang="en-US" dirty="0">
                <a:solidFill>
                  <a:schemeClr val="tx2"/>
                </a:solidFill>
                <a:ea typeface="Intel Clear"/>
              </a:rPr>
            </a:br>
            <a:endParaRPr lang="en-US" dirty="0"/>
          </a:p>
        </p:txBody>
      </p:sp>
      <p:sp>
        <p:nvSpPr>
          <p:cNvPr id="7" name="Content Placeholder 6"/>
          <p:cNvSpPr>
            <a:spLocks noGrp="1"/>
          </p:cNvSpPr>
          <p:nvPr>
            <p:ph sz="quarter" idx="13"/>
          </p:nvPr>
        </p:nvSpPr>
        <p:spPr>
          <a:xfrm>
            <a:off x="457201" y="1398562"/>
            <a:ext cx="8228012" cy="3425825"/>
          </a:xfrm>
        </p:spPr>
        <p:txBody>
          <a:bodyPr/>
          <a:lstStyle/>
          <a:p>
            <a:pPr lvl="0" defTabSz="914400" eaLnBrk="0" fontAlgn="base" hangingPunct="0">
              <a:spcBef>
                <a:spcPct val="0"/>
              </a:spcBef>
              <a:spcAft>
                <a:spcPct val="0"/>
              </a:spcAft>
              <a:defRPr/>
            </a:pPr>
            <a:r>
              <a:rPr lang="en-US" altLang="zh-CN" sz="2200" dirty="0">
                <a:solidFill>
                  <a:schemeClr val="accent1"/>
                </a:solidFill>
                <a:ea typeface="Noto Sans CJK SC Regular" charset="0"/>
                <a:cs typeface="FreeSans" charset="0"/>
              </a:rPr>
              <a:t>RESNET* 10 plus SSD-based vehicle and (Chinese) license plate detector for "Barrier" use case.</a:t>
            </a:r>
            <a:endParaRPr lang="en-US" altLang="zh-CN" sz="2200" b="1" dirty="0">
              <a:solidFill>
                <a:schemeClr val="accent1"/>
              </a:solidFill>
              <a:ea typeface="Times New Roman" panose="02020603050405020304" pitchFamily="18" charset="0"/>
            </a:endParaRPr>
          </a:p>
          <a:p>
            <a:pPr lvl="0" defTabSz="914400" eaLnBrk="0" fontAlgn="base" hangingPunct="0">
              <a:spcBef>
                <a:spcPct val="0"/>
              </a:spcBef>
              <a:spcAft>
                <a:spcPct val="0"/>
              </a:spcAft>
              <a:defRPr/>
            </a:pPr>
            <a:endParaRPr lang="en-US" altLang="zh-CN" sz="2000" b="1" dirty="0">
              <a:solidFill>
                <a:schemeClr val="accent1"/>
              </a:solidFill>
              <a:latin typeface="Arial" panose="020B0604020202020204" pitchFamily="34" charset="0"/>
              <a:ea typeface="Times New Roman" panose="02020603050405020304" pitchFamily="18" charset="0"/>
            </a:endParaRPr>
          </a:p>
          <a:p>
            <a:pPr lvl="0" defTabSz="914400" eaLnBrk="0" fontAlgn="base" hangingPunct="0">
              <a:spcBef>
                <a:spcPct val="0"/>
              </a:spcBef>
              <a:spcAft>
                <a:spcPct val="0"/>
              </a:spcAft>
              <a:defRPr/>
            </a:pPr>
            <a:endParaRPr lang="en-US" altLang="zh-CN" sz="2000" dirty="0">
              <a:solidFill>
                <a:schemeClr val="accent1"/>
              </a:solidFill>
              <a:latin typeface="Arial" panose="020B0604020202020204" pitchFamily="34" charset="0"/>
            </a:endParaRPr>
          </a:p>
          <a:p>
            <a:endParaRPr lang="en-US" dirty="0">
              <a:solidFill>
                <a:schemeClr val="accent1"/>
              </a:solidFill>
            </a:endParaRPr>
          </a:p>
        </p:txBody>
      </p:sp>
      <p:pic>
        <p:nvPicPr>
          <p:cNvPr id="11265" name="Image6"/>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3198020" y="2021642"/>
            <a:ext cx="2743200" cy="2678957"/>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p:cNvSpPr>
            <a:spLocks noChangeArrowheads="1"/>
          </p:cNvSpPr>
          <p:nvPr/>
        </p:nvSpPr>
        <p:spPr bwMode="auto">
          <a:xfrm>
            <a:off x="0" y="4572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Liberation Serif"/>
                <a:ea typeface="Noto Sans CJK SC Regular" charset="0"/>
                <a:cs typeface="FreeSans" charset="0"/>
              </a:rPr>
              <a:t/>
            </a:r>
            <a:br>
              <a:rPr kumimoji="0" lang="en-US" altLang="zh-CN" sz="1200" b="0" i="0" u="none" strike="noStrike" kern="1200" cap="none" spc="0" normalizeH="0" baseline="0" noProof="0" dirty="0">
                <a:ln>
                  <a:noFill/>
                </a:ln>
                <a:solidFill>
                  <a:prstClr val="black"/>
                </a:solidFill>
                <a:effectLst/>
                <a:uLnTx/>
                <a:uFillTx/>
                <a:latin typeface="Liberation Serif"/>
                <a:ea typeface="Noto Sans CJK SC Regular" charset="0"/>
                <a:cs typeface="FreeSans" charset="0"/>
              </a:rPr>
            </a:br>
            <a:r>
              <a:rPr kumimoji="0" lang="en-US" altLang="zh-CN" sz="1200" b="0" i="0" u="none" strike="noStrike" kern="1200" cap="none" spc="0" normalizeH="0" baseline="0" noProof="0" dirty="0">
                <a:ln>
                  <a:noFill/>
                </a:ln>
                <a:solidFill>
                  <a:prstClr val="black"/>
                </a:solidFill>
                <a:effectLst/>
                <a:uLnTx/>
                <a:uFillTx/>
                <a:latin typeface="Liberation Serif"/>
                <a:ea typeface="Noto Sans CJK SC Regular" charset="0"/>
                <a:cs typeface="FreeSans" charset="0"/>
              </a:rPr>
              <a:t> </a:t>
            </a:r>
            <a:endParaRPr kumimoji="0" lang="en-US" altLang="zh-CN"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0630884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E2556C5-CE8C-6547-B838-EA80C61A4AF7}" type="slidenum">
              <a:rPr kumimoji="0" lang="en-US" sz="800" b="0" i="0" u="none" strike="noStrike" kern="1200" cap="none" spc="0" normalizeH="0" baseline="0" noProof="0" smtClean="0">
                <a:ln>
                  <a:noFill/>
                </a:ln>
                <a:solidFill>
                  <a:prstClr val="white"/>
                </a:solidFill>
                <a:effectLst/>
                <a:uLnTx/>
                <a:uFillTx/>
                <a:latin typeface="Intel Clear"/>
                <a:ea typeface="+mn-ea"/>
                <a:cs typeface="Intel Clear"/>
              </a:rPr>
              <a:pPr marL="0" marR="0" lvl="0" indent="0" algn="r" defTabSz="457200" rtl="0" eaLnBrk="1" fontAlgn="auto" latinLnBrk="0" hangingPunct="1">
                <a:lnSpc>
                  <a:spcPct val="100000"/>
                </a:lnSpc>
                <a:spcBef>
                  <a:spcPts val="0"/>
                </a:spcBef>
                <a:spcAft>
                  <a:spcPts val="0"/>
                </a:spcAft>
                <a:buClrTx/>
                <a:buSzTx/>
                <a:buFontTx/>
                <a:buNone/>
                <a:tabLst/>
                <a:defRPr/>
              </a:pPr>
              <a:t>36</a:t>
            </a:fld>
            <a:endParaRPr kumimoji="0" lang="en-US" sz="800" b="0" i="0" u="none" strike="noStrike" kern="1200" cap="none" spc="0" normalizeH="0" baseline="0" noProof="0" dirty="0">
              <a:ln>
                <a:noFill/>
              </a:ln>
              <a:solidFill>
                <a:prstClr val="white"/>
              </a:solidFill>
              <a:effectLst/>
              <a:uLnTx/>
              <a:uFillTx/>
              <a:latin typeface="Intel Clear"/>
              <a:ea typeface="+mn-ea"/>
              <a:cs typeface="Intel Clear"/>
            </a:endParaRPr>
          </a:p>
        </p:txBody>
      </p:sp>
      <p:sp>
        <p:nvSpPr>
          <p:cNvPr id="6" name="Title 5"/>
          <p:cNvSpPr>
            <a:spLocks noGrp="1"/>
          </p:cNvSpPr>
          <p:nvPr>
            <p:ph type="title"/>
          </p:nvPr>
        </p:nvSpPr>
        <p:spPr>
          <a:xfrm>
            <a:off x="455613" y="209696"/>
            <a:ext cx="8229600" cy="868680"/>
          </a:xfrm>
        </p:spPr>
        <p:txBody>
          <a:bodyPr/>
          <a:lstStyle/>
          <a:p>
            <a:pPr lvl="0" fontAlgn="base">
              <a:spcAft>
                <a:spcPct val="0"/>
              </a:spcAft>
              <a:defRPr/>
            </a:pPr>
            <a:r>
              <a:rPr lang="en-US" altLang="en-US" sz="3600" dirty="0">
                <a:solidFill>
                  <a:schemeClr val="tx2"/>
                </a:solidFill>
                <a:ea typeface="Intel Clear"/>
              </a:rPr>
              <a:t>license-plate-recognition-barrier-0001</a:t>
            </a:r>
            <a:br>
              <a:rPr lang="en-US" altLang="en-US" sz="3600" dirty="0">
                <a:solidFill>
                  <a:schemeClr val="tx2"/>
                </a:solidFill>
                <a:ea typeface="Intel Clear"/>
              </a:rPr>
            </a:br>
            <a:r>
              <a:rPr lang="en-US" altLang="en-US" sz="3600" dirty="0">
                <a:solidFill>
                  <a:schemeClr val="tx2"/>
                </a:solidFill>
                <a:ea typeface="Intel Clear"/>
              </a:rPr>
              <a:t>Use Case/High-Level Description</a:t>
            </a:r>
            <a:r>
              <a:rPr lang="en-US" altLang="en-US" dirty="0">
                <a:solidFill>
                  <a:schemeClr val="tx2"/>
                </a:solidFill>
                <a:ea typeface="Intel Clear"/>
              </a:rPr>
              <a:t/>
            </a:r>
            <a:br>
              <a:rPr lang="en-US" altLang="en-US" dirty="0">
                <a:solidFill>
                  <a:schemeClr val="tx2"/>
                </a:solidFill>
                <a:ea typeface="Intel Clear"/>
              </a:rPr>
            </a:br>
            <a:endParaRPr lang="en-US" dirty="0"/>
          </a:p>
        </p:txBody>
      </p:sp>
      <p:sp>
        <p:nvSpPr>
          <p:cNvPr id="7" name="Content Placeholder 6"/>
          <p:cNvSpPr>
            <a:spLocks noGrp="1"/>
          </p:cNvSpPr>
          <p:nvPr>
            <p:ph sz="quarter" idx="13"/>
          </p:nvPr>
        </p:nvSpPr>
        <p:spPr>
          <a:xfrm>
            <a:off x="457201" y="1288045"/>
            <a:ext cx="8228012" cy="3425825"/>
          </a:xfrm>
        </p:spPr>
        <p:txBody>
          <a:bodyPr/>
          <a:lstStyle/>
          <a:p>
            <a:pPr lvl="0" defTabSz="914400" eaLnBrk="0" fontAlgn="base" hangingPunct="0">
              <a:spcBef>
                <a:spcPct val="0"/>
              </a:spcBef>
              <a:spcAft>
                <a:spcPct val="0"/>
              </a:spcAft>
              <a:defRPr/>
            </a:pPr>
            <a:r>
              <a:rPr lang="en-US" altLang="zh-CN" sz="2000" dirty="0">
                <a:solidFill>
                  <a:schemeClr val="accent1"/>
                </a:solidFill>
                <a:ea typeface="Noto Sans CJK SC Regular" charset="0"/>
                <a:cs typeface="FreeSans" charset="0"/>
              </a:rPr>
              <a:t>Small-footprint network trained E2E to recognize Chinese license plates in traffic scenarios.</a:t>
            </a:r>
            <a:endParaRPr lang="en-US" altLang="zh-CN" sz="2000" b="1" dirty="0">
              <a:solidFill>
                <a:schemeClr val="accent1"/>
              </a:solidFill>
              <a:ea typeface="Times New Roman" panose="02020603050405020304" pitchFamily="18" charset="0"/>
            </a:endParaRPr>
          </a:p>
          <a:p>
            <a:pPr lvl="0" defTabSz="914400" eaLnBrk="0" fontAlgn="base" hangingPunct="0">
              <a:spcBef>
                <a:spcPts val="800"/>
              </a:spcBef>
              <a:spcAft>
                <a:spcPct val="0"/>
              </a:spcAft>
              <a:defRPr/>
            </a:pPr>
            <a:r>
              <a:rPr lang="en-US" altLang="zh-CN" dirty="0">
                <a:solidFill>
                  <a:schemeClr val="tx2"/>
                </a:solidFill>
                <a:ea typeface="Noto Sans CJK SC Regular" charset="0"/>
                <a:cs typeface="FreeSans" charset="0"/>
              </a:rPr>
              <a:t>Note: The license plates in the image are modified from the originals.</a:t>
            </a:r>
            <a:endParaRPr lang="en-US" altLang="zh-CN" dirty="0">
              <a:solidFill>
                <a:schemeClr val="tx2"/>
              </a:solidFill>
            </a:endParaRPr>
          </a:p>
          <a:p>
            <a:pPr lvl="0" defTabSz="914400" eaLnBrk="0" fontAlgn="base" hangingPunct="0">
              <a:spcBef>
                <a:spcPct val="0"/>
              </a:spcBef>
              <a:spcAft>
                <a:spcPct val="0"/>
              </a:spcAft>
              <a:defRPr/>
            </a:pPr>
            <a:endParaRPr lang="en-US" altLang="zh-CN" sz="2000" dirty="0">
              <a:solidFill>
                <a:schemeClr val="accent1"/>
              </a:solidFill>
              <a:latin typeface="Arial" panose="020B0604020202020204" pitchFamily="34" charset="0"/>
            </a:endParaRPr>
          </a:p>
          <a:p>
            <a:endParaRPr lang="en-US" dirty="0">
              <a:solidFill>
                <a:schemeClr val="accent1"/>
              </a:solidFill>
            </a:endParaRPr>
          </a:p>
        </p:txBody>
      </p:sp>
      <p:pic>
        <p:nvPicPr>
          <p:cNvPr id="14337" name="Image9"/>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3128790" y="2373970"/>
            <a:ext cx="3086750" cy="228724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p:cNvSpPr>
            <a:spLocks noChangeArrowheads="1"/>
          </p:cNvSpPr>
          <p:nvPr/>
        </p:nvSpPr>
        <p:spPr bwMode="auto">
          <a:xfrm>
            <a:off x="0" y="4572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Liberation Serif"/>
                <a:ea typeface="Noto Sans CJK SC Regular" charset="0"/>
                <a:cs typeface="FreeSans" charset="0"/>
              </a:rPr>
              <a:t> </a:t>
            </a:r>
            <a:endParaRPr kumimoji="0" lang="en-US" altLang="zh-CN"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4480090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solidFill>
                  <a:prstClr val="white"/>
                </a:solidFill>
              </a:rPr>
              <a:pPr/>
              <a:t>37</a:t>
            </a:fld>
            <a:endParaRPr lang="en-US" dirty="0">
              <a:solidFill>
                <a:prstClr val="white"/>
              </a:solidFill>
            </a:endParaRPr>
          </a:p>
        </p:txBody>
      </p:sp>
      <p:sp>
        <p:nvSpPr>
          <p:cNvPr id="4" name="Title 3"/>
          <p:cNvSpPr>
            <a:spLocks noGrp="1"/>
          </p:cNvSpPr>
          <p:nvPr>
            <p:ph type="title"/>
          </p:nvPr>
        </p:nvSpPr>
        <p:spPr/>
        <p:txBody>
          <a:bodyPr/>
          <a:lstStyle/>
          <a:p>
            <a:r>
              <a:rPr lang="en-US" sz="3600" dirty="0"/>
              <a:t>Security Barrier Demo</a:t>
            </a:r>
          </a:p>
        </p:txBody>
      </p:sp>
      <p:pic>
        <p:nvPicPr>
          <p:cNvPr id="3" name="Picture 2"/>
          <p:cNvPicPr>
            <a:picLocks noChangeAspect="1"/>
          </p:cNvPicPr>
          <p:nvPr/>
        </p:nvPicPr>
        <p:blipFill>
          <a:blip r:embed="rId2"/>
          <a:stretch>
            <a:fillRect/>
          </a:stretch>
        </p:blipFill>
        <p:spPr>
          <a:xfrm>
            <a:off x="1004253" y="743188"/>
            <a:ext cx="7132320" cy="3980713"/>
          </a:xfrm>
          <a:prstGeom prst="rect">
            <a:avLst/>
          </a:prstGeom>
        </p:spPr>
      </p:pic>
    </p:spTree>
    <p:extLst>
      <p:ext uri="{BB962C8B-B14F-4D97-AF65-F5344CB8AC3E}">
        <p14:creationId xmlns:p14="http://schemas.microsoft.com/office/powerpoint/2010/main" val="114100342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solidFill>
                  <a:prstClr val="white"/>
                </a:solidFill>
              </a:rPr>
              <a:pPr/>
              <a:t>38</a:t>
            </a:fld>
            <a:endParaRPr lang="en-US" dirty="0">
              <a:solidFill>
                <a:prstClr val="white"/>
              </a:solidFill>
            </a:endParaRPr>
          </a:p>
        </p:txBody>
      </p:sp>
      <p:sp>
        <p:nvSpPr>
          <p:cNvPr id="3" name="Title 2"/>
          <p:cNvSpPr>
            <a:spLocks noGrp="1"/>
          </p:cNvSpPr>
          <p:nvPr>
            <p:ph type="title"/>
          </p:nvPr>
        </p:nvSpPr>
        <p:spPr>
          <a:xfrm>
            <a:off x="455613" y="308848"/>
            <a:ext cx="8229600" cy="425938"/>
          </a:xfrm>
        </p:spPr>
        <p:txBody>
          <a:bodyPr/>
          <a:lstStyle/>
          <a:p>
            <a:r>
              <a:rPr lang="en-US" dirty="0"/>
              <a:t>Lab7 - Advanced Video Analytics</a:t>
            </a:r>
          </a:p>
        </p:txBody>
      </p:sp>
      <p:sp>
        <p:nvSpPr>
          <p:cNvPr id="4" name="Content Placeholder 3"/>
          <p:cNvSpPr>
            <a:spLocks noGrp="1"/>
          </p:cNvSpPr>
          <p:nvPr>
            <p:ph sz="quarter" idx="13"/>
          </p:nvPr>
        </p:nvSpPr>
        <p:spPr>
          <a:xfrm>
            <a:off x="455614" y="734786"/>
            <a:ext cx="8228012" cy="3894365"/>
          </a:xfrm>
        </p:spPr>
        <p:txBody>
          <a:bodyPr/>
          <a:lstStyle/>
          <a:p>
            <a:pPr>
              <a:spcBef>
                <a:spcPts val="0"/>
              </a:spcBef>
            </a:pPr>
            <a:r>
              <a:rPr lang="en-US" sz="2400" b="1" dirty="0"/>
              <a:t>URL: </a:t>
            </a:r>
            <a:r>
              <a:rPr lang="en-US" sz="2400" b="1" dirty="0">
                <a:hlinkClick r:id="rId2"/>
              </a:rPr>
              <a:t>https://github.com/intel-iot-devkit/smart-video-workshop/blob/master/advanced-video-analytics/multiple_models.md</a:t>
            </a:r>
            <a:endParaRPr lang="en-US" sz="2400" b="1" dirty="0"/>
          </a:p>
          <a:p>
            <a:pPr>
              <a:spcBef>
                <a:spcPts val="0"/>
              </a:spcBef>
            </a:pPr>
            <a:endParaRPr lang="en-US" sz="2400" b="1" dirty="0"/>
          </a:p>
          <a:p>
            <a:pPr>
              <a:spcBef>
                <a:spcPts val="0"/>
              </a:spcBef>
            </a:pPr>
            <a:r>
              <a:rPr lang="en-US" sz="2400" b="1" dirty="0"/>
              <a:t>Objective: </a:t>
            </a:r>
            <a:r>
              <a:rPr lang="en-US" sz="2400" dirty="0"/>
              <a:t>The tutorial shows some techniques for developing advanced video analytics applications.</a:t>
            </a:r>
          </a:p>
          <a:p>
            <a:pPr>
              <a:spcBef>
                <a:spcPts val="0"/>
              </a:spcBef>
            </a:pPr>
            <a:endParaRPr lang="en-US" sz="2400" dirty="0"/>
          </a:p>
          <a:p>
            <a:pPr>
              <a:spcBef>
                <a:spcPts val="0"/>
              </a:spcBef>
            </a:pPr>
            <a:r>
              <a:rPr lang="en-US" sz="2400" b="1" dirty="0"/>
              <a:t>Estimated Complete Time: </a:t>
            </a:r>
            <a:r>
              <a:rPr lang="en-US" sz="2400" dirty="0"/>
              <a:t>20min</a:t>
            </a:r>
          </a:p>
          <a:p>
            <a:endParaRPr lang="en-US" dirty="0"/>
          </a:p>
        </p:txBody>
      </p:sp>
    </p:spTree>
    <p:extLst>
      <p:ext uri="{BB962C8B-B14F-4D97-AF65-F5344CB8AC3E}">
        <p14:creationId xmlns:p14="http://schemas.microsoft.com/office/powerpoint/2010/main" val="18892597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solidFill>
                  <a:prstClr val="white"/>
                </a:solidFill>
              </a:rPr>
              <a:pPr/>
              <a:t>39</a:t>
            </a:fld>
            <a:endParaRPr lang="en-US" dirty="0">
              <a:solidFill>
                <a:prstClr val="white"/>
              </a:solidFill>
            </a:endParaRPr>
          </a:p>
        </p:txBody>
      </p:sp>
      <p:sp>
        <p:nvSpPr>
          <p:cNvPr id="5" name="Title 4"/>
          <p:cNvSpPr>
            <a:spLocks noGrp="1"/>
          </p:cNvSpPr>
          <p:nvPr>
            <p:ph type="title"/>
          </p:nvPr>
        </p:nvSpPr>
        <p:spPr/>
        <p:txBody>
          <a:bodyPr/>
          <a:lstStyle/>
          <a:p>
            <a:r>
              <a:rPr lang="en-US" sz="2700" dirty="0"/>
              <a:t>Deep Learning Workbench </a:t>
            </a:r>
            <a:r>
              <a:rPr lang="en-US" spc="-20" dirty="0">
                <a:solidFill>
                  <a:schemeClr val="accent1"/>
                </a:solidFill>
              </a:rPr>
              <a:t>(Preview)</a:t>
            </a:r>
          </a:p>
        </p:txBody>
      </p:sp>
      <p:sp>
        <p:nvSpPr>
          <p:cNvPr id="9" name="Rectangle 8">
            <a:extLst>
              <a:ext uri="{FF2B5EF4-FFF2-40B4-BE49-F238E27FC236}">
                <a16:creationId xmlns="" xmlns:a16="http://schemas.microsoft.com/office/drawing/2014/main" id="{7AE9C06D-17D6-4F48-8CC7-9BDDA352450E}"/>
              </a:ext>
            </a:extLst>
          </p:cNvPr>
          <p:cNvSpPr/>
          <p:nvPr/>
        </p:nvSpPr>
        <p:spPr>
          <a:xfrm>
            <a:off x="374650" y="1079557"/>
            <a:ext cx="4224244" cy="3062377"/>
          </a:xfrm>
          <a:prstGeom prst="rect">
            <a:avLst/>
          </a:prstGeom>
        </p:spPr>
        <p:txBody>
          <a:bodyPr wrap="square">
            <a:spAutoFit/>
          </a:bodyPr>
          <a:lstStyle/>
          <a:p>
            <a:pPr marL="0" lvl="1">
              <a:spcBef>
                <a:spcPts val="1200"/>
              </a:spcBef>
            </a:pPr>
            <a:r>
              <a:rPr lang="en-US" dirty="0">
                <a:solidFill>
                  <a:srgbClr val="004280"/>
                </a:solidFill>
                <a:cs typeface="Intel Clear" panose="020B0604020203020204" pitchFamily="34" charset="0"/>
              </a:rPr>
              <a:t>Deep Learning Workbench capabilities</a:t>
            </a:r>
          </a:p>
          <a:p>
            <a:pPr marL="228600" lvl="2" indent="-228600">
              <a:spcBef>
                <a:spcPts val="900"/>
              </a:spcBef>
              <a:buFont typeface="Wingdings" panose="05000000000000000000" pitchFamily="2" charset="2"/>
              <a:buChar char="§"/>
            </a:pPr>
            <a:r>
              <a:rPr lang="en-US" sz="1300" dirty="0">
                <a:solidFill>
                  <a:srgbClr val="004280"/>
                </a:solidFill>
                <a:cs typeface="Intel Clear" panose="020B0604020203020204" pitchFamily="34" charset="0"/>
              </a:rPr>
              <a:t>Web-based tool - UI extension of Intel® Distribution of OpenVINO™ toolkit functionality</a:t>
            </a:r>
          </a:p>
          <a:p>
            <a:pPr marL="228600" lvl="2" indent="-228600">
              <a:spcBef>
                <a:spcPts val="900"/>
              </a:spcBef>
              <a:buFont typeface="Wingdings" panose="05000000000000000000" pitchFamily="2" charset="2"/>
              <a:buChar char="§"/>
            </a:pPr>
            <a:r>
              <a:rPr lang="en-US" sz="1300" dirty="0">
                <a:solidFill>
                  <a:srgbClr val="004280"/>
                </a:solidFill>
                <a:cs typeface="Intel Clear" panose="020B0604020203020204" pitchFamily="34" charset="0"/>
              </a:rPr>
              <a:t>Visualizes performance data for topologies/</a:t>
            </a:r>
            <a:br>
              <a:rPr lang="en-US" sz="1300" dirty="0">
                <a:solidFill>
                  <a:srgbClr val="004280"/>
                </a:solidFill>
                <a:cs typeface="Intel Clear" panose="020B0604020203020204" pitchFamily="34" charset="0"/>
              </a:rPr>
            </a:br>
            <a:r>
              <a:rPr lang="en-US" sz="1300" dirty="0">
                <a:solidFill>
                  <a:srgbClr val="004280"/>
                </a:solidFill>
                <a:cs typeface="Intel Clear" panose="020B0604020203020204" pitchFamily="34" charset="0"/>
              </a:rPr>
              <a:t>layers to aid in model analysis</a:t>
            </a:r>
          </a:p>
          <a:p>
            <a:pPr marL="228600" lvl="2" indent="-228600">
              <a:spcBef>
                <a:spcPts val="900"/>
              </a:spcBef>
              <a:buFont typeface="Wingdings" panose="05000000000000000000" pitchFamily="2" charset="2"/>
              <a:buChar char="§"/>
            </a:pPr>
            <a:r>
              <a:rPr lang="en-US" sz="1300" dirty="0">
                <a:solidFill>
                  <a:srgbClr val="004280"/>
                </a:solidFill>
                <a:cs typeface="Intel Clear" panose="020B0604020203020204" pitchFamily="34" charset="0"/>
              </a:rPr>
              <a:t>Automate analysis for optimal performance configuration</a:t>
            </a:r>
            <a:r>
              <a:rPr lang="ru-RU" sz="1300" dirty="0">
                <a:solidFill>
                  <a:srgbClr val="004280"/>
                </a:solidFill>
                <a:cs typeface="Intel Clear" panose="020B0604020203020204" pitchFamily="34" charset="0"/>
              </a:rPr>
              <a:t> (</a:t>
            </a:r>
            <a:r>
              <a:rPr lang="en-US" sz="1300" dirty="0">
                <a:solidFill>
                  <a:srgbClr val="004280"/>
                </a:solidFill>
                <a:cs typeface="Intel Clear" panose="020B0604020203020204" pitchFamily="34" charset="0"/>
              </a:rPr>
              <a:t>streams, batches, latency)</a:t>
            </a:r>
          </a:p>
          <a:p>
            <a:pPr marL="228600" lvl="2" indent="-228600">
              <a:spcBef>
                <a:spcPts val="900"/>
              </a:spcBef>
              <a:buFont typeface="Wingdings" panose="05000000000000000000" pitchFamily="2" charset="2"/>
              <a:buChar char="§"/>
            </a:pPr>
            <a:r>
              <a:rPr lang="en-US" sz="1300" dirty="0">
                <a:solidFill>
                  <a:srgbClr val="004280"/>
                </a:solidFill>
                <a:cs typeface="Intel Clear" panose="020B0604020203020204" pitchFamily="34" charset="0"/>
              </a:rPr>
              <a:t>Experiment with int8 calibration for optimal tuning</a:t>
            </a:r>
          </a:p>
          <a:p>
            <a:pPr marL="228600" lvl="2" indent="-228600">
              <a:spcBef>
                <a:spcPts val="900"/>
              </a:spcBef>
              <a:buFont typeface="Wingdings" panose="05000000000000000000" pitchFamily="2" charset="2"/>
              <a:buChar char="§"/>
            </a:pPr>
            <a:r>
              <a:rPr lang="en-US" sz="1300" dirty="0">
                <a:solidFill>
                  <a:srgbClr val="004280"/>
                </a:solidFill>
                <a:cs typeface="Intel Clear" panose="020B0604020203020204" pitchFamily="34" charset="0"/>
              </a:rPr>
              <a:t>Provide accuracy info through accuracy checker</a:t>
            </a:r>
          </a:p>
          <a:p>
            <a:pPr marL="228600" lvl="2" indent="-228600">
              <a:spcBef>
                <a:spcPts val="900"/>
              </a:spcBef>
              <a:buFont typeface="Wingdings" panose="05000000000000000000" pitchFamily="2" charset="2"/>
              <a:buChar char="§"/>
            </a:pPr>
            <a:r>
              <a:rPr lang="en-US" sz="1300" dirty="0">
                <a:solidFill>
                  <a:srgbClr val="004280"/>
                </a:solidFill>
                <a:cs typeface="Intel Clear" panose="020B0604020203020204" pitchFamily="34" charset="0"/>
              </a:rPr>
              <a:t>Direct access to Models from public set of Open Model Zoo</a:t>
            </a:r>
          </a:p>
        </p:txBody>
      </p:sp>
      <p:pic>
        <p:nvPicPr>
          <p:cNvPr id="7" name="Picture 6">
            <a:extLst>
              <a:ext uri="{FF2B5EF4-FFF2-40B4-BE49-F238E27FC236}">
                <a16:creationId xmlns="" xmlns:a16="http://schemas.microsoft.com/office/drawing/2014/main" id="{4D5A75C5-2081-438C-822E-250E61A482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48668" y="1163210"/>
            <a:ext cx="2531840" cy="3062377"/>
          </a:xfrm>
          <a:prstGeom prst="rect">
            <a:avLst/>
          </a:prstGeom>
        </p:spPr>
      </p:pic>
      <p:pic>
        <p:nvPicPr>
          <p:cNvPr id="8" name="Picture 7">
            <a:extLst>
              <a:ext uri="{FF2B5EF4-FFF2-40B4-BE49-F238E27FC236}">
                <a16:creationId xmlns="" xmlns:a16="http://schemas.microsoft.com/office/drawing/2014/main" id="{84F405D4-2CD5-4F30-A5FB-C0E4BBA45FEF}"/>
              </a:ext>
            </a:extLst>
          </p:cNvPr>
          <p:cNvPicPr>
            <a:picLocks noChangeAspect="1"/>
          </p:cNvPicPr>
          <p:nvPr/>
        </p:nvPicPr>
        <p:blipFill>
          <a:blip r:embed="rId3"/>
          <a:stretch>
            <a:fillRect/>
          </a:stretch>
        </p:blipFill>
        <p:spPr>
          <a:xfrm>
            <a:off x="7352025" y="743188"/>
            <a:ext cx="1791975" cy="3644900"/>
          </a:xfrm>
          <a:prstGeom prst="rect">
            <a:avLst/>
          </a:prstGeom>
        </p:spPr>
      </p:pic>
    </p:spTree>
    <p:extLst>
      <p:ext uri="{BB962C8B-B14F-4D97-AF65-F5344CB8AC3E}">
        <p14:creationId xmlns:p14="http://schemas.microsoft.com/office/powerpoint/2010/main" val="4749084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solidFill>
                  <a:prstClr val="white"/>
                </a:solidFill>
              </a:rPr>
              <a:pPr/>
              <a:t>4</a:t>
            </a:fld>
            <a:endParaRPr lang="en-US" dirty="0">
              <a:solidFill>
                <a:prstClr val="white"/>
              </a:solidFill>
            </a:endParaRPr>
          </a:p>
        </p:txBody>
      </p:sp>
      <p:sp>
        <p:nvSpPr>
          <p:cNvPr id="3" name="Title 2"/>
          <p:cNvSpPr>
            <a:spLocks noGrp="1"/>
          </p:cNvSpPr>
          <p:nvPr>
            <p:ph type="title"/>
          </p:nvPr>
        </p:nvSpPr>
        <p:spPr/>
        <p:txBody>
          <a:bodyPr/>
          <a:lstStyle/>
          <a:p>
            <a:r>
              <a:rPr lang="en-US" sz="3600" dirty="0"/>
              <a:t>Legal Notices and Disclaimers (2 of 2)</a:t>
            </a:r>
          </a:p>
        </p:txBody>
      </p:sp>
      <p:sp>
        <p:nvSpPr>
          <p:cNvPr id="4" name="Content Placeholder 3"/>
          <p:cNvSpPr>
            <a:spLocks noGrp="1"/>
          </p:cNvSpPr>
          <p:nvPr>
            <p:ph sz="quarter" idx="13"/>
          </p:nvPr>
        </p:nvSpPr>
        <p:spPr/>
        <p:txBody>
          <a:bodyPr/>
          <a:lstStyle/>
          <a:p>
            <a:r>
              <a:rPr lang="en-US" sz="800" dirty="0"/>
              <a:t>This document contains information on products, services, and/or processes in development. All information provided here is subject to change without notice. Contact your Intel representative to obtain the latest forecast, schedule, specifications, and roadmaps. Intel technologies’ features and benefits depend on system configuration and may require enabled hardware, software, or service activation. Learn more at </a:t>
            </a:r>
            <a:r>
              <a:rPr lang="en-US" sz="800" dirty="0">
                <a:hlinkClick r:id="rId2"/>
              </a:rPr>
              <a:t>intel.com</a:t>
            </a:r>
            <a:r>
              <a:rPr lang="en-US" sz="800" dirty="0"/>
              <a:t> or from the OEM or retailer. No computer system can be absolutely secure. </a:t>
            </a:r>
          </a:p>
          <a:p>
            <a:r>
              <a:rPr lang="en-US" sz="800" dirty="0"/>
              <a:t>Tests document performance of components on a particular test, in specific systems. Differences in hardware, software, or configuration will affect actual performance. Consult other sources of information to evaluate performance as you consider your purchase. For more complete information about performance and benchmark results, visit </a:t>
            </a:r>
            <a:r>
              <a:rPr lang="en-US" sz="800" dirty="0">
                <a:hlinkClick r:id="rId3"/>
              </a:rPr>
              <a:t>www.intel.com/performance</a:t>
            </a:r>
            <a:r>
              <a:rPr lang="en-US" sz="800" dirty="0"/>
              <a:t>.  </a:t>
            </a:r>
          </a:p>
          <a:p>
            <a:r>
              <a:rPr lang="en-US" sz="800" dirty="0"/>
              <a:t>Cost reduction scenarios described are intended as examples of how a given Intel-based product, in the specified circumstances and configurations, may affect future costs and provide cost savings. Circumstances will vary. Intel does not guarantee any costs or cost reduction.</a:t>
            </a:r>
          </a:p>
          <a:p>
            <a:r>
              <a:rPr lang="en-US" sz="800" dirty="0"/>
              <a:t>Statements in this document that refer to Intel’s plans and expectations for the quarter, the year, and the future, are forward-looking statements that involve a number of risks and uncertainties. A detailed discussion of the factors that could affect Intel’s results and plans is included in Intel’s SEC filings, including the annual report on Form 10-K.</a:t>
            </a:r>
          </a:p>
          <a:p>
            <a:r>
              <a:rPr lang="en-US" sz="800" dirty="0"/>
              <a:t>The products described may contain design defects or errors, known as errata, which may cause the product to deviate from published specifications. Current characterized errata are available on request. Performance estimates were obtained prior to implementation of recent software patches and firmware updates intended to address exploits referred to as "Spectre" and "Meltdown." Implementation of these updates may make these results inapplicable to your device or system.</a:t>
            </a:r>
          </a:p>
          <a:p>
            <a:r>
              <a:rPr lang="en-US" sz="800" dirty="0"/>
              <a:t>No license (express or implied, by estoppel or otherwise) to any intellectual property rights is granted by this document. Intel does not control or audit third-party benchmark data or the web sites referenced in this document. You should visit the referenced web site and confirm whether referenced data are accurate. </a:t>
            </a:r>
          </a:p>
          <a:p>
            <a:r>
              <a:rPr lang="en-US" sz="800" dirty="0"/>
              <a:t>Intel, the Intel logo, Pentium, Celeron, Atom, Core, Xeon, Movidius, Saffron, and others are trademarks of Intel Corporation in the United States and other countries. </a:t>
            </a:r>
            <a:br>
              <a:rPr lang="en-US" sz="800" dirty="0"/>
            </a:br>
            <a:r>
              <a:rPr lang="en-US" sz="800" dirty="0"/>
              <a:t/>
            </a:r>
            <a:br>
              <a:rPr lang="en-US" sz="800" dirty="0"/>
            </a:br>
            <a:r>
              <a:rPr lang="en-US" sz="800" dirty="0"/>
              <a:t>*Other names and brands may be claimed as the property of others. </a:t>
            </a:r>
          </a:p>
          <a:p>
            <a:r>
              <a:rPr lang="en-US" sz="800" dirty="0"/>
              <a:t>Copyright © 2018, Intel Corporation. All rights reserved.</a:t>
            </a:r>
          </a:p>
        </p:txBody>
      </p:sp>
    </p:spTree>
    <p:extLst>
      <p:ext uri="{BB962C8B-B14F-4D97-AF65-F5344CB8AC3E}">
        <p14:creationId xmlns:p14="http://schemas.microsoft.com/office/powerpoint/2010/main" val="60074872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 name="Table 21">
            <a:extLst>
              <a:ext uri="{FF2B5EF4-FFF2-40B4-BE49-F238E27FC236}">
                <a16:creationId xmlns="" xmlns:a16="http://schemas.microsoft.com/office/drawing/2014/main" id="{E747A191-8A8D-8A4F-86BF-153BF323FDFD}"/>
              </a:ext>
            </a:extLst>
          </p:cNvPr>
          <p:cNvGraphicFramePr>
            <a:graphicFrameLocks noGrp="1"/>
          </p:cNvGraphicFramePr>
          <p:nvPr>
            <p:extLst/>
          </p:nvPr>
        </p:nvGraphicFramePr>
        <p:xfrm>
          <a:off x="455613" y="772958"/>
          <a:ext cx="8468404" cy="3965418"/>
        </p:xfrm>
        <a:graphic>
          <a:graphicData uri="http://schemas.openxmlformats.org/drawingml/2006/table">
            <a:tbl>
              <a:tblPr bandCol="1">
                <a:tableStyleId>{5C22544A-7EE6-4342-B048-85BDC9FD1C3A}</a:tableStyleId>
              </a:tblPr>
              <a:tblGrid>
                <a:gridCol w="863600">
                  <a:extLst>
                    <a:ext uri="{9D8B030D-6E8A-4147-A177-3AD203B41FA5}">
                      <a16:colId xmlns="" xmlns:a16="http://schemas.microsoft.com/office/drawing/2014/main" val="292537747"/>
                    </a:ext>
                  </a:extLst>
                </a:gridCol>
                <a:gridCol w="2514221">
                  <a:extLst>
                    <a:ext uri="{9D8B030D-6E8A-4147-A177-3AD203B41FA5}">
                      <a16:colId xmlns="" xmlns:a16="http://schemas.microsoft.com/office/drawing/2014/main" val="1890697054"/>
                    </a:ext>
                  </a:extLst>
                </a:gridCol>
                <a:gridCol w="3232529">
                  <a:extLst>
                    <a:ext uri="{9D8B030D-6E8A-4147-A177-3AD203B41FA5}">
                      <a16:colId xmlns="" xmlns:a16="http://schemas.microsoft.com/office/drawing/2014/main" val="1627300206"/>
                    </a:ext>
                  </a:extLst>
                </a:gridCol>
                <a:gridCol w="1858054">
                  <a:extLst>
                    <a:ext uri="{9D8B030D-6E8A-4147-A177-3AD203B41FA5}">
                      <a16:colId xmlns="" xmlns:a16="http://schemas.microsoft.com/office/drawing/2014/main" val="20003"/>
                    </a:ext>
                  </a:extLst>
                </a:gridCol>
              </a:tblGrid>
              <a:tr h="3965418">
                <a:tc>
                  <a:txBody>
                    <a:bodyPr/>
                    <a:lstStyle/>
                    <a:p>
                      <a:pPr algn="ctr"/>
                      <a:r>
                        <a:rPr lang="en-US" sz="1200" b="1" dirty="0">
                          <a:solidFill>
                            <a:schemeClr val="tx2"/>
                          </a:solidFill>
                        </a:rPr>
                        <a:t>STEP 0:</a:t>
                      </a:r>
                    </a:p>
                    <a:p>
                      <a:pPr marL="0" marR="0" lvl="0" indent="0" algn="ctr" defTabSz="457200" rtl="0" eaLnBrk="1" fontAlgn="auto" latinLnBrk="0" hangingPunct="1">
                        <a:lnSpc>
                          <a:spcPct val="100000"/>
                        </a:lnSpc>
                        <a:spcBef>
                          <a:spcPts val="0"/>
                        </a:spcBef>
                        <a:spcAft>
                          <a:spcPts val="0"/>
                        </a:spcAft>
                        <a:buClrTx/>
                        <a:buSzTx/>
                        <a:buFontTx/>
                        <a:buNone/>
                        <a:tabLst/>
                        <a:defRPr/>
                      </a:pPr>
                      <a:r>
                        <a:rPr lang="en-US" sz="900" dirty="0">
                          <a:solidFill>
                            <a:schemeClr val="tx2"/>
                          </a:solidFill>
                        </a:rPr>
                        <a:t>Train model with FW</a:t>
                      </a:r>
                      <a:br>
                        <a:rPr lang="en-US" sz="900" dirty="0">
                          <a:solidFill>
                            <a:schemeClr val="tx2"/>
                          </a:solidFill>
                        </a:rPr>
                      </a:br>
                      <a:r>
                        <a:rPr lang="en-US" sz="800" dirty="0">
                          <a:solidFill>
                            <a:schemeClr val="tx2"/>
                          </a:solidFill>
                        </a:rPr>
                        <a:t>(Out-of-scope for Intel® Deep Learning Deployment Toolkit</a:t>
                      </a:r>
                      <a:r>
                        <a:rPr lang="en-US" sz="800" baseline="0" dirty="0">
                          <a:solidFill>
                            <a:schemeClr val="tx2"/>
                          </a:solidFill>
                        </a:rPr>
                        <a:t>)</a:t>
                      </a:r>
                      <a:endParaRPr lang="en-US" sz="800" dirty="0">
                        <a:solidFill>
                          <a:schemeClr val="tx2"/>
                        </a:solidFill>
                      </a:endParaRPr>
                    </a:p>
                    <a:p>
                      <a:pPr algn="ctr"/>
                      <a:r>
                        <a:rPr lang="en-US" sz="1000" dirty="0">
                          <a:solidFill>
                            <a:schemeClr val="tx2"/>
                          </a:solidFill>
                        </a:rPr>
                        <a:t/>
                      </a:r>
                      <a:br>
                        <a:rPr lang="en-US" sz="1000" dirty="0">
                          <a:solidFill>
                            <a:schemeClr val="tx2"/>
                          </a:solidFill>
                        </a:rPr>
                      </a:br>
                      <a:endParaRPr lang="en-US" sz="1000" dirty="0">
                        <a:solidFill>
                          <a:schemeClr val="tx2"/>
                        </a:solidFill>
                      </a:endParaRPr>
                    </a:p>
                  </a:txBody>
                  <a:tcPr/>
                </a:tc>
                <a:tc>
                  <a:txBody>
                    <a:bodyPr/>
                    <a:lstStyle/>
                    <a:p>
                      <a:pPr algn="ctr"/>
                      <a:r>
                        <a:rPr lang="en-US" sz="1200" b="1" dirty="0">
                          <a:solidFill>
                            <a:schemeClr val="tx2"/>
                          </a:solidFill>
                        </a:rPr>
                        <a:t>STEP 1:</a:t>
                      </a:r>
                    </a:p>
                    <a:p>
                      <a:pPr algn="ctr"/>
                      <a:r>
                        <a:rPr lang="en-US" sz="1050" dirty="0">
                          <a:solidFill>
                            <a:schemeClr val="tx2"/>
                          </a:solidFill>
                        </a:rPr>
                        <a:t>Convert model</a:t>
                      </a:r>
                      <a:r>
                        <a:rPr lang="en-US" sz="1050" baseline="0" dirty="0">
                          <a:solidFill>
                            <a:schemeClr val="tx2"/>
                          </a:solidFill>
                        </a:rPr>
                        <a:t> to IR file with use </a:t>
                      </a:r>
                      <a:br>
                        <a:rPr lang="en-US" sz="1050" baseline="0" dirty="0">
                          <a:solidFill>
                            <a:schemeClr val="tx2"/>
                          </a:solidFill>
                        </a:rPr>
                      </a:br>
                      <a:r>
                        <a:rPr lang="en-US" sz="1050" baseline="0" dirty="0">
                          <a:solidFill>
                            <a:schemeClr val="tx2"/>
                          </a:solidFill>
                        </a:rPr>
                        <a:t>of Model Optimizer</a:t>
                      </a:r>
                      <a:endParaRPr lang="en-US" sz="1050" dirty="0">
                        <a:solidFill>
                          <a:schemeClr val="tx2"/>
                        </a:solidFill>
                      </a:endParaRPr>
                    </a:p>
                  </a:txBody>
                  <a:tcPr/>
                </a:tc>
                <a:tc>
                  <a:txBody>
                    <a:bodyPr/>
                    <a:lstStyle/>
                    <a:p>
                      <a:pPr algn="ctr"/>
                      <a:r>
                        <a:rPr lang="en-US" sz="1200" b="1" dirty="0">
                          <a:solidFill>
                            <a:schemeClr val="tx2"/>
                          </a:solidFill>
                        </a:rPr>
                        <a:t>STEP 2:</a:t>
                      </a:r>
                    </a:p>
                    <a:p>
                      <a:pPr algn="ctr"/>
                      <a:r>
                        <a:rPr lang="en-US" sz="1050" dirty="0">
                          <a:solidFill>
                            <a:schemeClr val="tx2"/>
                          </a:solidFill>
                        </a:rPr>
                        <a:t>Import</a:t>
                      </a:r>
                      <a:r>
                        <a:rPr lang="en-US" sz="1050" baseline="0" dirty="0">
                          <a:solidFill>
                            <a:schemeClr val="tx2"/>
                          </a:solidFill>
                        </a:rPr>
                        <a:t> Intermediate Representation (IR) file &amp; dataset - then conduct multiple </a:t>
                      </a:r>
                      <a:r>
                        <a:rPr lang="en-US" sz="1100" baseline="0" dirty="0">
                          <a:solidFill>
                            <a:schemeClr val="tx2"/>
                          </a:solidFill>
                        </a:rPr>
                        <a:t>performance experiments </a:t>
                      </a:r>
                      <a:endParaRPr lang="en-US" sz="1050" dirty="0">
                        <a:solidFill>
                          <a:schemeClr val="tx2"/>
                        </a:solidFill>
                      </a:endParaRPr>
                    </a:p>
                  </a:txBody>
                  <a:tcPr marL="0" marR="0"/>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50" b="1" dirty="0">
                          <a:solidFill>
                            <a:schemeClr val="tx2"/>
                          </a:solidFill>
                        </a:rPr>
                        <a:t>STEP 3:</a:t>
                      </a:r>
                    </a:p>
                    <a:p>
                      <a:pPr algn="ctr"/>
                      <a:r>
                        <a:rPr lang="en-US" sz="1050" dirty="0">
                          <a:solidFill>
                            <a:schemeClr val="tx2"/>
                          </a:solidFill>
                        </a:rPr>
                        <a:t>Deploy application</a:t>
                      </a:r>
                    </a:p>
                  </a:txBody>
                  <a:tcPr/>
                </a:tc>
                <a:extLst>
                  <a:ext uri="{0D108BD9-81ED-4DB2-BD59-A6C34878D82A}">
                    <a16:rowId xmlns="" xmlns:a16="http://schemas.microsoft.com/office/drawing/2014/main" val="3806502407"/>
                  </a:ext>
                </a:extLst>
              </a:tr>
            </a:tbl>
          </a:graphicData>
        </a:graphic>
      </p:graphicFrame>
      <p:sp>
        <p:nvSpPr>
          <p:cNvPr id="2" name="Slide Number Placeholder 1">
            <a:extLst>
              <a:ext uri="{FF2B5EF4-FFF2-40B4-BE49-F238E27FC236}">
                <a16:creationId xmlns="" xmlns:a16="http://schemas.microsoft.com/office/drawing/2014/main" id="{68D24374-334F-DE4F-9A56-C32F8E8C74A8}"/>
              </a:ext>
            </a:extLst>
          </p:cNvPr>
          <p:cNvSpPr>
            <a:spLocks noGrp="1"/>
          </p:cNvSpPr>
          <p:nvPr>
            <p:ph type="sldNum" sz="quarter" idx="12"/>
          </p:nvPr>
        </p:nvSpPr>
        <p:spPr>
          <a:xfrm>
            <a:off x="6891280" y="4833020"/>
            <a:ext cx="2133600" cy="273844"/>
          </a:xfrm>
        </p:spPr>
        <p:txBody>
          <a:bodyPr/>
          <a:lstStyle/>
          <a:p>
            <a:fld id="{EE2556C5-CE8C-6547-B838-EA80C61A4AF7}" type="slidenum">
              <a:rPr lang="en-US" smtClean="0">
                <a:solidFill>
                  <a:prstClr val="white"/>
                </a:solidFill>
              </a:rPr>
              <a:pPr/>
              <a:t>40</a:t>
            </a:fld>
            <a:endParaRPr lang="en-US" dirty="0">
              <a:solidFill>
                <a:prstClr val="white"/>
              </a:solidFill>
            </a:endParaRPr>
          </a:p>
        </p:txBody>
      </p:sp>
      <p:sp>
        <p:nvSpPr>
          <p:cNvPr id="3" name="Title 2">
            <a:extLst>
              <a:ext uri="{FF2B5EF4-FFF2-40B4-BE49-F238E27FC236}">
                <a16:creationId xmlns="" xmlns:a16="http://schemas.microsoft.com/office/drawing/2014/main" id="{5DB2F739-07E3-F742-AA67-5FC10AE62457}"/>
              </a:ext>
            </a:extLst>
          </p:cNvPr>
          <p:cNvSpPr>
            <a:spLocks noGrp="1"/>
          </p:cNvSpPr>
          <p:nvPr>
            <p:ph type="title"/>
          </p:nvPr>
        </p:nvSpPr>
        <p:spPr>
          <a:xfrm>
            <a:off x="455613" y="160992"/>
            <a:ext cx="8229600" cy="521344"/>
          </a:xfrm>
        </p:spPr>
        <p:txBody>
          <a:bodyPr/>
          <a:lstStyle/>
          <a:p>
            <a:r>
              <a:rPr lang="en-US" spc="-20" dirty="0"/>
              <a:t>Deep Learning Workbench Data Flow </a:t>
            </a:r>
          </a:p>
        </p:txBody>
      </p:sp>
      <p:sp>
        <p:nvSpPr>
          <p:cNvPr id="6" name="Can 5">
            <a:extLst>
              <a:ext uri="{FF2B5EF4-FFF2-40B4-BE49-F238E27FC236}">
                <a16:creationId xmlns="" xmlns:a16="http://schemas.microsoft.com/office/drawing/2014/main" id="{AD2A7598-DC2E-8C46-9236-8437B82F8DFB}"/>
              </a:ext>
            </a:extLst>
          </p:cNvPr>
          <p:cNvSpPr/>
          <p:nvPr/>
        </p:nvSpPr>
        <p:spPr>
          <a:xfrm>
            <a:off x="581661" y="2369807"/>
            <a:ext cx="543276" cy="526774"/>
          </a:xfrm>
          <a:prstGeom prst="can">
            <a:avLst/>
          </a:prstGeom>
          <a:solidFill>
            <a:schemeClr val="accent6">
              <a:lumMod val="20000"/>
              <a:lumOff val="80000"/>
            </a:schemeClr>
          </a:solidFill>
          <a:ln w="19050">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45720" rIns="0" bIns="45720" numCol="1" spcCol="0" rtlCol="0" fromWordArt="0" anchor="t" anchorCtr="0" forceAA="0" compatLnSpc="1">
            <a:prstTxWarp prst="textNoShape">
              <a:avLst/>
            </a:prstTxWarp>
            <a:noAutofit/>
          </a:bodyPr>
          <a:lstStyle/>
          <a:p>
            <a:pPr algn="ctr"/>
            <a:r>
              <a:rPr lang="en-US" sz="800" b="1" dirty="0">
                <a:solidFill>
                  <a:srgbClr val="003C71"/>
                </a:solidFill>
              </a:rPr>
              <a:t>Trained</a:t>
            </a:r>
          </a:p>
          <a:p>
            <a:pPr algn="ctr"/>
            <a:r>
              <a:rPr lang="en-US" sz="800" b="1" dirty="0">
                <a:solidFill>
                  <a:srgbClr val="003C71"/>
                </a:solidFill>
              </a:rPr>
              <a:t>Model</a:t>
            </a:r>
          </a:p>
        </p:txBody>
      </p:sp>
      <p:sp>
        <p:nvSpPr>
          <p:cNvPr id="8" name="Rounded Rectangle 7">
            <a:extLst>
              <a:ext uri="{FF2B5EF4-FFF2-40B4-BE49-F238E27FC236}">
                <a16:creationId xmlns="" xmlns:a16="http://schemas.microsoft.com/office/drawing/2014/main" id="{CB566C87-10DC-7648-838B-7D118DB80DE2}"/>
              </a:ext>
            </a:extLst>
          </p:cNvPr>
          <p:cNvSpPr/>
          <p:nvPr/>
        </p:nvSpPr>
        <p:spPr>
          <a:xfrm>
            <a:off x="1399539" y="2309832"/>
            <a:ext cx="1101223" cy="613919"/>
          </a:xfrm>
          <a:prstGeom prst="roundRect">
            <a:avLst/>
          </a:prstGeom>
          <a:solidFill>
            <a:schemeClr val="bg1">
              <a:lumMod val="85000"/>
            </a:schemeClr>
          </a:solidFill>
          <a:ln w="19050">
            <a:solidFill>
              <a:schemeClr val="tx2"/>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000" b="1" dirty="0">
                <a:solidFill>
                  <a:srgbClr val="003C71"/>
                </a:solidFill>
              </a:rPr>
              <a:t>Model </a:t>
            </a:r>
            <a:br>
              <a:rPr lang="en-US" sz="1000" b="1" dirty="0">
                <a:solidFill>
                  <a:srgbClr val="003C71"/>
                </a:solidFill>
              </a:rPr>
            </a:br>
            <a:r>
              <a:rPr lang="en-US" sz="1000" b="1" dirty="0">
                <a:solidFill>
                  <a:srgbClr val="003C71"/>
                </a:solidFill>
              </a:rPr>
              <a:t>Optimizer</a:t>
            </a:r>
          </a:p>
        </p:txBody>
      </p:sp>
      <p:sp>
        <p:nvSpPr>
          <p:cNvPr id="11" name="Can 10">
            <a:extLst>
              <a:ext uri="{FF2B5EF4-FFF2-40B4-BE49-F238E27FC236}">
                <a16:creationId xmlns="" xmlns:a16="http://schemas.microsoft.com/office/drawing/2014/main" id="{6E3BD675-4949-7A44-A1AE-E9BA3EC63D11}"/>
              </a:ext>
            </a:extLst>
          </p:cNvPr>
          <p:cNvSpPr/>
          <p:nvPr/>
        </p:nvSpPr>
        <p:spPr>
          <a:xfrm>
            <a:off x="2992218" y="2330586"/>
            <a:ext cx="543276" cy="526774"/>
          </a:xfrm>
          <a:prstGeom prst="can">
            <a:avLst/>
          </a:prstGeom>
          <a:solidFill>
            <a:schemeClr val="accent6">
              <a:lumMod val="20000"/>
              <a:lumOff val="80000"/>
            </a:schemeClr>
          </a:solidFill>
          <a:ln w="19050">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sz="800" b="1" dirty="0">
                <a:solidFill>
                  <a:srgbClr val="003C71"/>
                </a:solidFill>
              </a:rPr>
              <a:t>IR</a:t>
            </a:r>
          </a:p>
        </p:txBody>
      </p:sp>
      <p:sp>
        <p:nvSpPr>
          <p:cNvPr id="12" name="Rounded Rectangle 11">
            <a:extLst>
              <a:ext uri="{FF2B5EF4-FFF2-40B4-BE49-F238E27FC236}">
                <a16:creationId xmlns="" xmlns:a16="http://schemas.microsoft.com/office/drawing/2014/main" id="{CF058A28-E8CA-2A45-BF60-C6C16949E5C9}"/>
              </a:ext>
            </a:extLst>
          </p:cNvPr>
          <p:cNvSpPr/>
          <p:nvPr/>
        </p:nvSpPr>
        <p:spPr>
          <a:xfrm>
            <a:off x="4061227" y="3707009"/>
            <a:ext cx="2846818" cy="966462"/>
          </a:xfrm>
          <a:prstGeom prst="roundRect">
            <a:avLst>
              <a:gd name="adj" fmla="val 7213"/>
            </a:avLst>
          </a:prstGeom>
          <a:solidFill>
            <a:schemeClr val="bg1">
              <a:lumMod val="85000"/>
            </a:schemeClr>
          </a:solidFill>
          <a:ln w="19050">
            <a:solidFill>
              <a:schemeClr val="tx2"/>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400" b="1" dirty="0">
                <a:solidFill>
                  <a:srgbClr val="003C71"/>
                </a:solidFill>
              </a:rPr>
              <a:t>Inference Engine</a:t>
            </a:r>
          </a:p>
        </p:txBody>
      </p:sp>
      <p:sp>
        <p:nvSpPr>
          <p:cNvPr id="13" name="Snip Diagonal Corner Rectangle 12">
            <a:extLst>
              <a:ext uri="{FF2B5EF4-FFF2-40B4-BE49-F238E27FC236}">
                <a16:creationId xmlns="" xmlns:a16="http://schemas.microsoft.com/office/drawing/2014/main" id="{5ADD158E-9795-E14D-990A-29C5ABD985FB}"/>
              </a:ext>
            </a:extLst>
          </p:cNvPr>
          <p:cNvSpPr/>
          <p:nvPr/>
        </p:nvSpPr>
        <p:spPr>
          <a:xfrm>
            <a:off x="3983976" y="1412393"/>
            <a:ext cx="2956141" cy="506550"/>
          </a:xfrm>
          <a:prstGeom prst="snip2DiagRect">
            <a:avLst>
              <a:gd name="adj1" fmla="val 0"/>
              <a:gd name="adj2" fmla="val 21278"/>
            </a:avLst>
          </a:prstGeom>
          <a:solidFill>
            <a:srgbClr val="731F45"/>
          </a:solidFill>
          <a:ln w="19050">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sz="1200" b="1" dirty="0">
                <a:solidFill>
                  <a:prstClr val="white"/>
                </a:solidFill>
              </a:rPr>
              <a:t>Deep Learning Workbench </a:t>
            </a:r>
          </a:p>
          <a:p>
            <a:pPr algn="ctr"/>
            <a:r>
              <a:rPr lang="en-US" sz="1200" b="1" dirty="0">
                <a:solidFill>
                  <a:prstClr val="white"/>
                </a:solidFill>
              </a:rPr>
              <a:t>(emulating single NN application)</a:t>
            </a:r>
          </a:p>
        </p:txBody>
      </p:sp>
      <p:cxnSp>
        <p:nvCxnSpPr>
          <p:cNvPr id="34" name="Straight Arrow Connector 33">
            <a:extLst>
              <a:ext uri="{FF2B5EF4-FFF2-40B4-BE49-F238E27FC236}">
                <a16:creationId xmlns="" xmlns:a16="http://schemas.microsoft.com/office/drawing/2014/main" id="{B89B0512-5BE7-9242-8BA9-93B10947F43B}"/>
              </a:ext>
            </a:extLst>
          </p:cNvPr>
          <p:cNvCxnSpPr>
            <a:cxnSpLocks/>
          </p:cNvCxnSpPr>
          <p:nvPr/>
        </p:nvCxnSpPr>
        <p:spPr>
          <a:xfrm flipV="1">
            <a:off x="2517091" y="2593973"/>
            <a:ext cx="488060" cy="7514"/>
          </a:xfrm>
          <a:prstGeom prst="straightConnector1">
            <a:avLst/>
          </a:prstGeom>
          <a:ln w="57150">
            <a:solidFill>
              <a:schemeClr val="tx2"/>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7" name="Elbow Connector 46">
            <a:extLst>
              <a:ext uri="{FF2B5EF4-FFF2-40B4-BE49-F238E27FC236}">
                <a16:creationId xmlns="" xmlns:a16="http://schemas.microsoft.com/office/drawing/2014/main" id="{ECF44D51-09D3-8A49-8D90-75C42232F045}"/>
              </a:ext>
            </a:extLst>
          </p:cNvPr>
          <p:cNvCxnSpPr>
            <a:cxnSpLocks/>
            <a:stCxn id="11" idx="4"/>
            <a:endCxn id="13" idx="2"/>
          </p:cNvCxnSpPr>
          <p:nvPr/>
        </p:nvCxnSpPr>
        <p:spPr>
          <a:xfrm flipV="1">
            <a:off x="3535494" y="1665668"/>
            <a:ext cx="448482" cy="928305"/>
          </a:xfrm>
          <a:prstGeom prst="bentConnector3">
            <a:avLst>
              <a:gd name="adj1" fmla="val 50000"/>
            </a:avLst>
          </a:prstGeom>
          <a:ln w="57150">
            <a:solidFill>
              <a:schemeClr val="tx2"/>
            </a:solidFill>
            <a:tailEnd type="triangle"/>
          </a:ln>
          <a:effectLst/>
        </p:spPr>
        <p:style>
          <a:lnRef idx="2">
            <a:schemeClr val="accent1"/>
          </a:lnRef>
          <a:fillRef idx="0">
            <a:schemeClr val="accent1"/>
          </a:fillRef>
          <a:effectRef idx="1">
            <a:schemeClr val="accent1"/>
          </a:effectRef>
          <a:fontRef idx="minor">
            <a:schemeClr val="tx1"/>
          </a:fontRef>
        </p:style>
      </p:cxnSp>
      <p:sp>
        <p:nvSpPr>
          <p:cNvPr id="46" name="Can 45">
            <a:extLst>
              <a:ext uri="{FF2B5EF4-FFF2-40B4-BE49-F238E27FC236}">
                <a16:creationId xmlns="" xmlns:a16="http://schemas.microsoft.com/office/drawing/2014/main" id="{AD2A7598-DC2E-8C46-9236-8437B82F8DFB}"/>
              </a:ext>
            </a:extLst>
          </p:cNvPr>
          <p:cNvSpPr/>
          <p:nvPr/>
        </p:nvSpPr>
        <p:spPr>
          <a:xfrm>
            <a:off x="2982579" y="3123242"/>
            <a:ext cx="543276" cy="526774"/>
          </a:xfrm>
          <a:prstGeom prst="can">
            <a:avLst/>
          </a:prstGeom>
          <a:solidFill>
            <a:schemeClr val="accent6">
              <a:lumMod val="20000"/>
              <a:lumOff val="80000"/>
            </a:schemeClr>
          </a:solidFill>
          <a:ln w="19050">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45720" rIns="0" bIns="45720" numCol="1" spcCol="0" rtlCol="0" fromWordArt="0" anchor="t" anchorCtr="0" forceAA="0" compatLnSpc="1">
            <a:prstTxWarp prst="textNoShape">
              <a:avLst/>
            </a:prstTxWarp>
            <a:noAutofit/>
          </a:bodyPr>
          <a:lstStyle/>
          <a:p>
            <a:pPr algn="ctr"/>
            <a:r>
              <a:rPr lang="en-US" sz="800" b="1" dirty="0">
                <a:solidFill>
                  <a:srgbClr val="003C71"/>
                </a:solidFill>
              </a:rPr>
              <a:t>Data </a:t>
            </a:r>
          </a:p>
          <a:p>
            <a:pPr algn="ctr"/>
            <a:r>
              <a:rPr lang="en-US" sz="800" b="1" dirty="0">
                <a:solidFill>
                  <a:srgbClr val="003C71"/>
                </a:solidFill>
              </a:rPr>
              <a:t>Set</a:t>
            </a:r>
          </a:p>
        </p:txBody>
      </p:sp>
      <p:cxnSp>
        <p:nvCxnSpPr>
          <p:cNvPr id="52" name="Straight Arrow Connector 51">
            <a:extLst>
              <a:ext uri="{FF2B5EF4-FFF2-40B4-BE49-F238E27FC236}">
                <a16:creationId xmlns="" xmlns:a16="http://schemas.microsoft.com/office/drawing/2014/main" id="{7F38D0FE-7EF1-4647-A58C-ACEDE5DFDCA7}"/>
              </a:ext>
            </a:extLst>
          </p:cNvPr>
          <p:cNvCxnSpPr>
            <a:cxnSpLocks/>
            <a:stCxn id="46" idx="1"/>
          </p:cNvCxnSpPr>
          <p:nvPr/>
        </p:nvCxnSpPr>
        <p:spPr>
          <a:xfrm flipH="1" flipV="1">
            <a:off x="3247527" y="2848853"/>
            <a:ext cx="6690" cy="274389"/>
          </a:xfrm>
          <a:prstGeom prst="straightConnector1">
            <a:avLst/>
          </a:prstGeom>
          <a:ln w="57150">
            <a:solidFill>
              <a:schemeClr val="tx2"/>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61" name="Rounded Rectangle 60">
            <a:extLst>
              <a:ext uri="{FF2B5EF4-FFF2-40B4-BE49-F238E27FC236}">
                <a16:creationId xmlns="" xmlns:a16="http://schemas.microsoft.com/office/drawing/2014/main" id="{EE10CF38-1666-014E-A576-15D558FC08DF}"/>
              </a:ext>
            </a:extLst>
          </p:cNvPr>
          <p:cNvSpPr/>
          <p:nvPr/>
        </p:nvSpPr>
        <p:spPr>
          <a:xfrm>
            <a:off x="4056198" y="2235957"/>
            <a:ext cx="877564" cy="570389"/>
          </a:xfrm>
          <a:prstGeom prst="roundRect">
            <a:avLst/>
          </a:prstGeom>
          <a:solidFill>
            <a:schemeClr val="bg1">
              <a:lumMod val="85000"/>
            </a:schemeClr>
          </a:solidFill>
          <a:ln w="19050">
            <a:solidFill>
              <a:schemeClr val="tx2"/>
            </a:solidFill>
            <a:prstDash val="solid"/>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000" b="1" dirty="0">
                <a:solidFill>
                  <a:srgbClr val="003C71"/>
                </a:solidFill>
              </a:rPr>
              <a:t>Calibration Tool </a:t>
            </a:r>
          </a:p>
        </p:txBody>
      </p:sp>
      <p:sp>
        <p:nvSpPr>
          <p:cNvPr id="62" name="Rounded Rectangle 61">
            <a:extLst>
              <a:ext uri="{FF2B5EF4-FFF2-40B4-BE49-F238E27FC236}">
                <a16:creationId xmlns="" xmlns:a16="http://schemas.microsoft.com/office/drawing/2014/main" id="{EE10CF38-1666-014E-A576-15D558FC08DF}"/>
              </a:ext>
            </a:extLst>
          </p:cNvPr>
          <p:cNvSpPr/>
          <p:nvPr/>
        </p:nvSpPr>
        <p:spPr>
          <a:xfrm>
            <a:off x="5009573" y="2244252"/>
            <a:ext cx="902948" cy="553797"/>
          </a:xfrm>
          <a:prstGeom prst="roundRect">
            <a:avLst/>
          </a:prstGeom>
          <a:solidFill>
            <a:schemeClr val="bg1">
              <a:lumMod val="85000"/>
            </a:schemeClr>
          </a:solidFill>
          <a:ln w="19050">
            <a:solidFill>
              <a:schemeClr val="tx2"/>
            </a:solidFill>
            <a:prstDash val="solid"/>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000" b="1" dirty="0">
                <a:solidFill>
                  <a:srgbClr val="003C71"/>
                </a:solidFill>
              </a:rPr>
              <a:t>Model Analyzer</a:t>
            </a:r>
          </a:p>
        </p:txBody>
      </p:sp>
      <p:cxnSp>
        <p:nvCxnSpPr>
          <p:cNvPr id="80" name="Elbow Connector 79">
            <a:extLst>
              <a:ext uri="{FF2B5EF4-FFF2-40B4-BE49-F238E27FC236}">
                <a16:creationId xmlns="" xmlns:a16="http://schemas.microsoft.com/office/drawing/2014/main" id="{ECF44D51-09D3-8A49-8D90-75C42232F045}"/>
              </a:ext>
            </a:extLst>
          </p:cNvPr>
          <p:cNvCxnSpPr>
            <a:cxnSpLocks/>
            <a:stCxn id="46" idx="4"/>
            <a:endCxn id="13" idx="2"/>
          </p:cNvCxnSpPr>
          <p:nvPr/>
        </p:nvCxnSpPr>
        <p:spPr>
          <a:xfrm flipV="1">
            <a:off x="3525855" y="1665668"/>
            <a:ext cx="458121" cy="1720961"/>
          </a:xfrm>
          <a:prstGeom prst="bentConnector3">
            <a:avLst>
              <a:gd name="adj1" fmla="val 50000"/>
            </a:avLst>
          </a:prstGeom>
          <a:ln w="57150">
            <a:solidFill>
              <a:schemeClr val="tx2"/>
            </a:solidFill>
            <a:tailEnd type="triangle"/>
          </a:ln>
          <a:effectLst/>
        </p:spPr>
        <p:style>
          <a:lnRef idx="2">
            <a:schemeClr val="accent1"/>
          </a:lnRef>
          <a:fillRef idx="0">
            <a:schemeClr val="accent1"/>
          </a:fillRef>
          <a:effectRef idx="1">
            <a:schemeClr val="accent1"/>
          </a:effectRef>
          <a:fontRef idx="minor">
            <a:schemeClr val="tx1"/>
          </a:fontRef>
        </p:style>
      </p:cxnSp>
      <p:sp>
        <p:nvSpPr>
          <p:cNvPr id="73" name="Rounded Rectangle 72">
            <a:extLst>
              <a:ext uri="{FF2B5EF4-FFF2-40B4-BE49-F238E27FC236}">
                <a16:creationId xmlns="" xmlns:a16="http://schemas.microsoft.com/office/drawing/2014/main" id="{EE10CF38-1666-014E-A576-15D558FC08DF}"/>
              </a:ext>
            </a:extLst>
          </p:cNvPr>
          <p:cNvSpPr/>
          <p:nvPr/>
        </p:nvSpPr>
        <p:spPr>
          <a:xfrm>
            <a:off x="5988332" y="2226236"/>
            <a:ext cx="902948" cy="553797"/>
          </a:xfrm>
          <a:prstGeom prst="roundRect">
            <a:avLst/>
          </a:prstGeom>
          <a:solidFill>
            <a:schemeClr val="bg1">
              <a:lumMod val="85000"/>
            </a:schemeClr>
          </a:solidFill>
          <a:ln w="19050">
            <a:solidFill>
              <a:schemeClr val="tx2"/>
            </a:solidFill>
            <a:prstDash val="solid"/>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000" b="1" dirty="0">
                <a:solidFill>
                  <a:srgbClr val="003C71"/>
                </a:solidFill>
              </a:rPr>
              <a:t>Benchmark App</a:t>
            </a:r>
          </a:p>
        </p:txBody>
      </p:sp>
      <p:cxnSp>
        <p:nvCxnSpPr>
          <p:cNvPr id="43" name="Straight Arrow Connector 42">
            <a:extLst>
              <a:ext uri="{FF2B5EF4-FFF2-40B4-BE49-F238E27FC236}">
                <a16:creationId xmlns="" xmlns:a16="http://schemas.microsoft.com/office/drawing/2014/main" id="{B89B0512-5BE7-9242-8BA9-93B10947F43B}"/>
              </a:ext>
            </a:extLst>
          </p:cNvPr>
          <p:cNvCxnSpPr>
            <a:cxnSpLocks/>
          </p:cNvCxnSpPr>
          <p:nvPr/>
        </p:nvCxnSpPr>
        <p:spPr>
          <a:xfrm>
            <a:off x="1118136" y="2633194"/>
            <a:ext cx="253618" cy="0"/>
          </a:xfrm>
          <a:prstGeom prst="straightConnector1">
            <a:avLst/>
          </a:prstGeom>
          <a:ln w="57150">
            <a:solidFill>
              <a:schemeClr val="tx2"/>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35" name="Rounded Rectangle 34">
            <a:extLst>
              <a:ext uri="{FF2B5EF4-FFF2-40B4-BE49-F238E27FC236}">
                <a16:creationId xmlns="" xmlns:a16="http://schemas.microsoft.com/office/drawing/2014/main" id="{EE10CF38-1666-014E-A576-15D558FC08DF}"/>
              </a:ext>
            </a:extLst>
          </p:cNvPr>
          <p:cNvSpPr/>
          <p:nvPr/>
        </p:nvSpPr>
        <p:spPr>
          <a:xfrm>
            <a:off x="4066233" y="2906626"/>
            <a:ext cx="877564" cy="570389"/>
          </a:xfrm>
          <a:prstGeom prst="roundRect">
            <a:avLst/>
          </a:prstGeom>
          <a:solidFill>
            <a:schemeClr val="bg1">
              <a:lumMod val="85000"/>
            </a:schemeClr>
          </a:solidFill>
          <a:ln w="19050">
            <a:solidFill>
              <a:schemeClr val="tx2"/>
            </a:solidFill>
            <a:prstDash val="solid"/>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000" b="1" dirty="0">
                <a:solidFill>
                  <a:srgbClr val="003C71"/>
                </a:solidFill>
              </a:rPr>
              <a:t>Accuracy Checker</a:t>
            </a:r>
          </a:p>
        </p:txBody>
      </p:sp>
      <p:sp>
        <p:nvSpPr>
          <p:cNvPr id="36" name="Rounded Rectangle 35">
            <a:extLst>
              <a:ext uri="{FF2B5EF4-FFF2-40B4-BE49-F238E27FC236}">
                <a16:creationId xmlns="" xmlns:a16="http://schemas.microsoft.com/office/drawing/2014/main" id="{EE10CF38-1666-014E-A576-15D558FC08DF}"/>
              </a:ext>
            </a:extLst>
          </p:cNvPr>
          <p:cNvSpPr/>
          <p:nvPr/>
        </p:nvSpPr>
        <p:spPr>
          <a:xfrm>
            <a:off x="5024977" y="2904665"/>
            <a:ext cx="902948" cy="553797"/>
          </a:xfrm>
          <a:prstGeom prst="roundRect">
            <a:avLst/>
          </a:prstGeom>
          <a:solidFill>
            <a:schemeClr val="bg1">
              <a:lumMod val="85000"/>
            </a:schemeClr>
          </a:solidFill>
          <a:ln w="19050">
            <a:solidFill>
              <a:schemeClr val="tx2"/>
            </a:solidFill>
            <a:prstDash val="solid"/>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000" b="1" dirty="0">
                <a:solidFill>
                  <a:srgbClr val="003C71"/>
                </a:solidFill>
              </a:rPr>
              <a:t>Model Downloader</a:t>
            </a:r>
          </a:p>
        </p:txBody>
      </p:sp>
      <p:sp>
        <p:nvSpPr>
          <p:cNvPr id="37" name="Rounded Rectangle 36">
            <a:extLst>
              <a:ext uri="{FF2B5EF4-FFF2-40B4-BE49-F238E27FC236}">
                <a16:creationId xmlns="" xmlns:a16="http://schemas.microsoft.com/office/drawing/2014/main" id="{EE10CF38-1666-014E-A576-15D558FC08DF}"/>
              </a:ext>
            </a:extLst>
          </p:cNvPr>
          <p:cNvSpPr/>
          <p:nvPr/>
        </p:nvSpPr>
        <p:spPr>
          <a:xfrm>
            <a:off x="6009105" y="2900266"/>
            <a:ext cx="902948" cy="553797"/>
          </a:xfrm>
          <a:prstGeom prst="roundRect">
            <a:avLst/>
          </a:prstGeom>
          <a:solidFill>
            <a:schemeClr val="bg1">
              <a:lumMod val="85000"/>
            </a:schemeClr>
          </a:solidFill>
          <a:ln w="19050">
            <a:solidFill>
              <a:schemeClr val="tx2"/>
            </a:solidFill>
            <a:prstDash val="solid"/>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000" b="1" dirty="0">
                <a:solidFill>
                  <a:srgbClr val="003C71"/>
                </a:solidFill>
              </a:rPr>
              <a:t>Aux. Capabilities</a:t>
            </a:r>
          </a:p>
        </p:txBody>
      </p:sp>
      <p:sp>
        <p:nvSpPr>
          <p:cNvPr id="38" name="Rounded Rectangle 37">
            <a:extLst>
              <a:ext uri="{FF2B5EF4-FFF2-40B4-BE49-F238E27FC236}">
                <a16:creationId xmlns="" xmlns:a16="http://schemas.microsoft.com/office/drawing/2014/main" id="{CF058A28-E8CA-2A45-BF60-C6C16949E5C9}"/>
              </a:ext>
            </a:extLst>
          </p:cNvPr>
          <p:cNvSpPr/>
          <p:nvPr/>
        </p:nvSpPr>
        <p:spPr>
          <a:xfrm>
            <a:off x="3993615" y="2164089"/>
            <a:ext cx="2988030" cy="1352921"/>
          </a:xfrm>
          <a:prstGeom prst="roundRect">
            <a:avLst>
              <a:gd name="adj" fmla="val 7213"/>
            </a:avLst>
          </a:prstGeom>
          <a:noFill/>
          <a:ln w="19050">
            <a:solidFill>
              <a:schemeClr val="tx2"/>
            </a:solidFill>
            <a:prstDash val="dash"/>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1400" b="1" dirty="0">
              <a:solidFill>
                <a:srgbClr val="003C71"/>
              </a:solidFill>
            </a:endParaRPr>
          </a:p>
        </p:txBody>
      </p:sp>
      <p:cxnSp>
        <p:nvCxnSpPr>
          <p:cNvPr id="39" name="Straight Arrow Connector 38">
            <a:extLst>
              <a:ext uri="{FF2B5EF4-FFF2-40B4-BE49-F238E27FC236}">
                <a16:creationId xmlns="" xmlns:a16="http://schemas.microsoft.com/office/drawing/2014/main" id="{5D5E0D84-5643-8944-9215-A56ACE33B41D}"/>
              </a:ext>
            </a:extLst>
          </p:cNvPr>
          <p:cNvCxnSpPr>
            <a:cxnSpLocks/>
            <a:endCxn id="38" idx="0"/>
          </p:cNvCxnSpPr>
          <p:nvPr/>
        </p:nvCxnSpPr>
        <p:spPr>
          <a:xfrm>
            <a:off x="5481643" y="1918943"/>
            <a:ext cx="5987" cy="245146"/>
          </a:xfrm>
          <a:prstGeom prst="straightConnector1">
            <a:avLst/>
          </a:prstGeom>
          <a:ln w="57150">
            <a:solidFill>
              <a:schemeClr val="tx2"/>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cxnSp>
        <p:nvCxnSpPr>
          <p:cNvPr id="40" name="Straight Arrow Connector 39">
            <a:extLst>
              <a:ext uri="{FF2B5EF4-FFF2-40B4-BE49-F238E27FC236}">
                <a16:creationId xmlns="" xmlns:a16="http://schemas.microsoft.com/office/drawing/2014/main" id="{5D5E0D84-5643-8944-9215-A56ACE33B41D}"/>
              </a:ext>
            </a:extLst>
          </p:cNvPr>
          <p:cNvCxnSpPr>
            <a:cxnSpLocks/>
            <a:endCxn id="12" idx="0"/>
          </p:cNvCxnSpPr>
          <p:nvPr/>
        </p:nvCxnSpPr>
        <p:spPr>
          <a:xfrm flipH="1">
            <a:off x="5484636" y="3517010"/>
            <a:ext cx="4008" cy="189999"/>
          </a:xfrm>
          <a:prstGeom prst="straightConnector1">
            <a:avLst/>
          </a:prstGeom>
          <a:ln w="57150">
            <a:solidFill>
              <a:schemeClr val="tx2"/>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4" name="TextBox 3"/>
          <p:cNvSpPr txBox="1"/>
          <p:nvPr/>
        </p:nvSpPr>
        <p:spPr>
          <a:xfrm>
            <a:off x="1677249" y="3877836"/>
            <a:ext cx="2077666" cy="123111"/>
          </a:xfrm>
          <a:prstGeom prst="rect">
            <a:avLst/>
          </a:prstGeom>
          <a:noFill/>
        </p:spPr>
        <p:txBody>
          <a:bodyPr vert="horz" wrap="square" lIns="0" tIns="0" rIns="0" bIns="0" rtlCol="0">
            <a:spAutoFit/>
          </a:bodyPr>
          <a:lstStyle/>
          <a:p>
            <a:r>
              <a:rPr lang="en-US" sz="800" dirty="0">
                <a:solidFill>
                  <a:srgbClr val="003C71"/>
                </a:solidFill>
              </a:rPr>
              <a:t>IR = Intermediate Representation file</a:t>
            </a:r>
          </a:p>
        </p:txBody>
      </p:sp>
    </p:spTree>
    <p:extLst>
      <p:ext uri="{BB962C8B-B14F-4D97-AF65-F5344CB8AC3E}">
        <p14:creationId xmlns:p14="http://schemas.microsoft.com/office/powerpoint/2010/main" val="1821132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 xmlns:a16="http://schemas.microsoft.com/office/drawing/2014/main" id="{7D55FD84-42FD-4075-A83E-C6A17DDD6FEB}"/>
              </a:ext>
            </a:extLst>
          </p:cNvPr>
          <p:cNvSpPr>
            <a:spLocks noGrp="1"/>
          </p:cNvSpPr>
          <p:nvPr>
            <p:ph type="sldNum" sz="quarter" idx="12"/>
          </p:nvPr>
        </p:nvSpPr>
        <p:spPr/>
        <p:txBody>
          <a:bodyPr/>
          <a:lstStyle/>
          <a:p>
            <a:fld id="{EE2556C5-CE8C-6547-B838-EA80C61A4AF7}" type="slidenum">
              <a:rPr lang="en-US" smtClean="0"/>
              <a:pPr/>
              <a:t>41</a:t>
            </a:fld>
            <a:endParaRPr lang="en-US" dirty="0"/>
          </a:p>
        </p:txBody>
      </p:sp>
      <p:sp>
        <p:nvSpPr>
          <p:cNvPr id="3" name="Content Placeholder 2">
            <a:extLst>
              <a:ext uri="{FF2B5EF4-FFF2-40B4-BE49-F238E27FC236}">
                <a16:creationId xmlns="" xmlns:a16="http://schemas.microsoft.com/office/drawing/2014/main" id="{4E1E6338-25D2-473E-BBE6-9870A5A9DD14}"/>
              </a:ext>
            </a:extLst>
          </p:cNvPr>
          <p:cNvSpPr>
            <a:spLocks noGrp="1"/>
          </p:cNvSpPr>
          <p:nvPr>
            <p:ph sz="half" idx="1"/>
          </p:nvPr>
        </p:nvSpPr>
        <p:spPr>
          <a:xfrm>
            <a:off x="406376" y="954619"/>
            <a:ext cx="5403581" cy="3726647"/>
          </a:xfrm>
        </p:spPr>
        <p:txBody>
          <a:bodyPr/>
          <a:lstStyle/>
          <a:p>
            <a:pPr marL="285750" indent="-285750">
              <a:buFont typeface="Arial" panose="020B0604020202020204" pitchFamily="34" charset="0"/>
              <a:buChar char="•"/>
            </a:pPr>
            <a:r>
              <a:rPr lang="en-US" sz="1200" b="1" dirty="0">
                <a:hlinkClick r:id="rId2"/>
              </a:rPr>
              <a:t>Calibration Tool </a:t>
            </a:r>
            <a:r>
              <a:rPr lang="en-US" sz="1200" dirty="0"/>
              <a:t>– calibrates model in original precision (FP32, FP16) to lower precision (Int8) to reduce memory footprint and increase neural model performance. Implies some model accuracy drop that can be configured before model calibration. </a:t>
            </a:r>
          </a:p>
          <a:p>
            <a:pPr marL="285750" indent="-285750">
              <a:buFont typeface="Arial" panose="020B0604020202020204" pitchFamily="34" charset="0"/>
              <a:buChar char="•"/>
            </a:pPr>
            <a:r>
              <a:rPr lang="en-US" sz="1200" b="1" dirty="0">
                <a:hlinkClick r:id="rId3"/>
              </a:rPr>
              <a:t>Model Analyzer </a:t>
            </a:r>
            <a:r>
              <a:rPr lang="en-US" sz="1200" dirty="0"/>
              <a:t>– provides theoretical data on the models like computational complexity (flops), number of neurons and memory consumption. </a:t>
            </a:r>
          </a:p>
          <a:p>
            <a:pPr marL="285750" indent="-285750">
              <a:buFont typeface="Arial" panose="020B0604020202020204" pitchFamily="34" charset="0"/>
              <a:buChar char="•"/>
            </a:pPr>
            <a:r>
              <a:rPr lang="en-US" sz="1200" b="1" dirty="0">
                <a:hlinkClick r:id="rId4"/>
              </a:rPr>
              <a:t>Benchmark App </a:t>
            </a:r>
            <a:r>
              <a:rPr lang="en-US" sz="1200" dirty="0"/>
              <a:t>– helps to measure performance (throughput and latency) of a model, get performance metrics on per layer and overall basis </a:t>
            </a:r>
          </a:p>
          <a:p>
            <a:pPr marL="285750" indent="-285750">
              <a:buFont typeface="Arial" panose="020B0604020202020204" pitchFamily="34" charset="0"/>
              <a:buChar char="•"/>
            </a:pPr>
            <a:r>
              <a:rPr lang="en-US" sz="1200" b="1" dirty="0">
                <a:hlinkClick r:id="rId5"/>
              </a:rPr>
              <a:t>Accuracy Checker Tool </a:t>
            </a:r>
            <a:r>
              <a:rPr lang="en-US" sz="1200" dirty="0"/>
              <a:t>– Check for accuracy of the model both original and after conversion to IR file using a know data set. </a:t>
            </a:r>
          </a:p>
          <a:p>
            <a:pPr marL="285750" indent="-285750">
              <a:buFont typeface="Arial" panose="020B0604020202020204" pitchFamily="34" charset="0"/>
              <a:buChar char="•"/>
            </a:pPr>
            <a:r>
              <a:rPr lang="en-US" sz="1200" b="1" dirty="0"/>
              <a:t>Model Downloader </a:t>
            </a:r>
            <a:r>
              <a:rPr lang="en-US" sz="1200" dirty="0"/>
              <a:t>– Provides an easy way of accessing a number of public neural network models as well as a set of pre-trained Intel models</a:t>
            </a:r>
          </a:p>
          <a:p>
            <a:pPr marL="285750" indent="-285750">
              <a:buFont typeface="Arial" panose="020B0604020202020204" pitchFamily="34" charset="0"/>
              <a:buChar char="•"/>
            </a:pPr>
            <a:r>
              <a:rPr lang="en-US" sz="1200" b="1" dirty="0">
                <a:hlinkClick r:id="rId3"/>
              </a:rPr>
              <a:t>Aux Capabilities </a:t>
            </a:r>
            <a:r>
              <a:rPr lang="en-US" sz="1200" dirty="0"/>
              <a:t>-  Additional capabilities delivered by the toolset, e.g. ability to optimize model using Winograd algorithmic tuning.</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endParaRPr lang="en-US" sz="1200" dirty="0"/>
          </a:p>
        </p:txBody>
      </p:sp>
      <p:sp>
        <p:nvSpPr>
          <p:cNvPr id="5" name="Title 4">
            <a:extLst>
              <a:ext uri="{FF2B5EF4-FFF2-40B4-BE49-F238E27FC236}">
                <a16:creationId xmlns="" xmlns:a16="http://schemas.microsoft.com/office/drawing/2014/main" id="{CA820309-64DA-486F-861A-32E9BA87D7BC}"/>
              </a:ext>
            </a:extLst>
          </p:cNvPr>
          <p:cNvSpPr>
            <a:spLocks noGrp="1"/>
          </p:cNvSpPr>
          <p:nvPr>
            <p:ph type="title"/>
          </p:nvPr>
        </p:nvSpPr>
        <p:spPr>
          <a:xfrm>
            <a:off x="455613" y="308848"/>
            <a:ext cx="8229600" cy="443899"/>
          </a:xfrm>
        </p:spPr>
        <p:txBody>
          <a:bodyPr/>
          <a:lstStyle/>
          <a:p>
            <a:r>
              <a:rPr lang="en-US" dirty="0"/>
              <a:t>Workbench interfaces with key components</a:t>
            </a:r>
          </a:p>
        </p:txBody>
      </p:sp>
      <p:sp>
        <p:nvSpPr>
          <p:cNvPr id="7" name="Rectangle 6">
            <a:extLst>
              <a:ext uri="{FF2B5EF4-FFF2-40B4-BE49-F238E27FC236}">
                <a16:creationId xmlns="" xmlns:a16="http://schemas.microsoft.com/office/drawing/2014/main" id="{22433201-B9F7-42FB-80E9-41D6BC89142A}"/>
              </a:ext>
            </a:extLst>
          </p:cNvPr>
          <p:cNvSpPr/>
          <p:nvPr/>
        </p:nvSpPr>
        <p:spPr>
          <a:xfrm>
            <a:off x="5859194" y="1290973"/>
            <a:ext cx="3146758" cy="3018775"/>
          </a:xfrm>
          <a:prstGeom prst="rect">
            <a:avLst/>
          </a:prstGeom>
        </p:spPr>
        <p:txBody>
          <a:bodyPr wrap="square">
            <a:spAutoFit/>
          </a:bodyPr>
          <a:lstStyle/>
          <a:p>
            <a:pPr marL="0" lvl="1">
              <a:spcBef>
                <a:spcPts val="1200"/>
              </a:spcBef>
            </a:pPr>
            <a:r>
              <a:rPr lang="en-US" sz="1400" dirty="0">
                <a:solidFill>
                  <a:srgbClr val="004280"/>
                </a:solidFill>
                <a:cs typeface="Intel Clear" panose="020B0604020203020204" pitchFamily="34" charset="0"/>
              </a:rPr>
              <a:t>Installation &amp; Distribution</a:t>
            </a:r>
          </a:p>
          <a:p>
            <a:pPr marL="0" lvl="1">
              <a:spcBef>
                <a:spcPts val="1200"/>
              </a:spcBef>
            </a:pPr>
            <a:r>
              <a:rPr lang="en-US" sz="1100" dirty="0">
                <a:solidFill>
                  <a:srgbClr val="004280"/>
                </a:solidFill>
                <a:cs typeface="Intel Clear" panose="020B0604020203020204" pitchFamily="34" charset="0"/>
              </a:rPr>
              <a:t>Distributed with Intel Distribution of OpenVINO toolkit</a:t>
            </a:r>
          </a:p>
          <a:p>
            <a:pPr marL="344488" lvl="2" indent="-228600">
              <a:spcBef>
                <a:spcPts val="800"/>
              </a:spcBef>
              <a:buFont typeface="Wingdings" panose="05000000000000000000" pitchFamily="2" charset="2"/>
              <a:buChar char="§"/>
            </a:pPr>
            <a:r>
              <a:rPr lang="en-US" sz="1050" dirty="0">
                <a:solidFill>
                  <a:srgbClr val="004280"/>
                </a:solidFill>
                <a:cs typeface="Intel Clear" panose="020B0604020203020204" pitchFamily="34" charset="0"/>
              </a:rPr>
              <a:t>Build your local docker image from package (build scripts)</a:t>
            </a:r>
          </a:p>
          <a:p>
            <a:pPr marL="344488" lvl="2" indent="-228600">
              <a:spcBef>
                <a:spcPts val="800"/>
              </a:spcBef>
              <a:buFont typeface="Wingdings" panose="05000000000000000000" pitchFamily="2" charset="2"/>
              <a:buChar char="§"/>
            </a:pPr>
            <a:r>
              <a:rPr lang="en-US" sz="1050" dirty="0">
                <a:solidFill>
                  <a:srgbClr val="004280"/>
                </a:solidFill>
                <a:cs typeface="Intel Clear" panose="020B0604020203020204" pitchFamily="34" charset="0"/>
              </a:rPr>
              <a:t>Build your local docker image by copying and running dockerfile from documentation</a:t>
            </a:r>
          </a:p>
          <a:p>
            <a:pPr marL="0" lvl="1">
              <a:spcBef>
                <a:spcPts val="1200"/>
              </a:spcBef>
            </a:pPr>
            <a:r>
              <a:rPr lang="en-US" sz="1100" dirty="0">
                <a:solidFill>
                  <a:srgbClr val="004280"/>
                </a:solidFill>
                <a:cs typeface="Intel Clear" panose="020B0604020203020204" pitchFamily="34" charset="0"/>
              </a:rPr>
              <a:t>Download docker image from DockerHub</a:t>
            </a:r>
          </a:p>
          <a:p>
            <a:pPr marL="344488" lvl="2" indent="-228600">
              <a:spcBef>
                <a:spcPts val="800"/>
              </a:spcBef>
              <a:buFont typeface="Wingdings" panose="05000000000000000000" pitchFamily="2" charset="2"/>
              <a:buChar char="§"/>
            </a:pPr>
            <a:r>
              <a:rPr lang="en-US" sz="1050" dirty="0">
                <a:solidFill>
                  <a:srgbClr val="004280"/>
                </a:solidFill>
                <a:cs typeface="Intel Clear" panose="020B0604020203020204" pitchFamily="34" charset="0"/>
              </a:rPr>
              <a:t>Work in progress – will depend on decision of OpenSource PDT</a:t>
            </a:r>
          </a:p>
          <a:p>
            <a:pPr marL="344488" lvl="2" indent="-228600">
              <a:spcBef>
                <a:spcPts val="800"/>
              </a:spcBef>
              <a:buFont typeface="Wingdings" panose="05000000000000000000" pitchFamily="2" charset="2"/>
              <a:buChar char="§"/>
            </a:pPr>
            <a:r>
              <a:rPr lang="en-US" sz="1050" dirty="0">
                <a:solidFill>
                  <a:srgbClr val="004280"/>
                </a:solidFill>
                <a:cs typeface="Intel Clear" panose="020B0604020203020204" pitchFamily="34" charset="0"/>
              </a:rPr>
              <a:t>Can be used for internal experiments (at least)</a:t>
            </a:r>
          </a:p>
        </p:txBody>
      </p:sp>
    </p:spTree>
    <p:extLst>
      <p:ext uri="{BB962C8B-B14F-4D97-AF65-F5344CB8AC3E}">
        <p14:creationId xmlns:p14="http://schemas.microsoft.com/office/powerpoint/2010/main" val="1053447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9142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lvl="0"/>
            <a:fld id="{FD44707B-D922-47D5-BD24-D96E91B70543}" type="slidenum">
              <a:rPr lang="en-US" sz="1500"/>
              <a:pPr lvl="0"/>
              <a:t>5</a:t>
            </a:fld>
            <a:endParaRPr lang="en-US" sz="1500" dirty="0"/>
          </a:p>
        </p:txBody>
      </p:sp>
      <p:sp>
        <p:nvSpPr>
          <p:cNvPr id="3" name="Title 2"/>
          <p:cNvSpPr>
            <a:spLocks noGrp="1"/>
          </p:cNvSpPr>
          <p:nvPr>
            <p:ph type="title"/>
          </p:nvPr>
        </p:nvSpPr>
        <p:spPr/>
        <p:txBody>
          <a:bodyPr/>
          <a:lstStyle/>
          <a:p>
            <a:r>
              <a:rPr lang="en-US" sz="3600" dirty="0"/>
              <a:t>Smart Video Workshop Overview </a:t>
            </a:r>
            <a:br>
              <a:rPr lang="en-US" sz="3600" dirty="0"/>
            </a:br>
            <a:endParaRPr lang="en-US" sz="3600" dirty="0">
              <a:solidFill>
                <a:schemeClr val="accent1"/>
              </a:solidFill>
            </a:endParaRPr>
          </a:p>
        </p:txBody>
      </p:sp>
      <p:sp>
        <p:nvSpPr>
          <p:cNvPr id="7" name="Rounded Rectangle 6"/>
          <p:cNvSpPr/>
          <p:nvPr/>
        </p:nvSpPr>
        <p:spPr>
          <a:xfrm>
            <a:off x="337089" y="1653911"/>
            <a:ext cx="3395873" cy="1041995"/>
          </a:xfrm>
          <a:prstGeom prst="round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tlCol="0" anchor="ctr"/>
          <a:lstStyle/>
          <a:p>
            <a:pPr marL="171450" indent="-171450">
              <a:buClr>
                <a:prstClr val="white"/>
              </a:buClr>
              <a:buFont typeface="+mj-lt"/>
              <a:buAutoNum type="arabicPeriod"/>
            </a:pPr>
            <a:r>
              <a:rPr lang="en-US" sz="1500" dirty="0">
                <a:solidFill>
                  <a:prstClr val="white"/>
                </a:solidFill>
                <a:latin typeface="Intel Clear"/>
              </a:rPr>
              <a:t>Introduction to </a:t>
            </a:r>
            <a:r>
              <a:rPr lang="en-US" sz="1500" dirty="0"/>
              <a:t>Intel technologies for deep learning inference</a:t>
            </a:r>
            <a:endParaRPr lang="en-US" sz="1500" dirty="0">
              <a:solidFill>
                <a:prstClr val="white"/>
              </a:solidFill>
              <a:latin typeface="Intel Clear"/>
            </a:endParaRPr>
          </a:p>
          <a:p>
            <a:pPr marL="171450" indent="-171450" defTabSz="685800">
              <a:buClr>
                <a:prstClr val="white"/>
              </a:buClr>
              <a:buFont typeface="+mj-lt"/>
              <a:buAutoNum type="arabicPeriod"/>
              <a:defRPr/>
            </a:pPr>
            <a:r>
              <a:rPr lang="en-US" sz="1500" dirty="0">
                <a:solidFill>
                  <a:prstClr val="white"/>
                </a:solidFill>
                <a:latin typeface="Intel Clear"/>
              </a:rPr>
              <a:t>Hardware acceleration  techniques</a:t>
            </a:r>
          </a:p>
        </p:txBody>
      </p:sp>
      <p:sp>
        <p:nvSpPr>
          <p:cNvPr id="9" name="TextBox 8"/>
          <p:cNvSpPr txBox="1"/>
          <p:nvPr/>
        </p:nvSpPr>
        <p:spPr>
          <a:xfrm>
            <a:off x="451826" y="1277220"/>
            <a:ext cx="2305603" cy="369332"/>
          </a:xfrm>
          <a:prstGeom prst="rect">
            <a:avLst/>
          </a:prstGeom>
          <a:noFill/>
        </p:spPr>
        <p:txBody>
          <a:bodyPr wrap="square" rtlCol="0">
            <a:spAutoFit/>
          </a:bodyPr>
          <a:lstStyle/>
          <a:p>
            <a:pPr defTabSz="685800">
              <a:defRPr/>
            </a:pPr>
            <a:r>
              <a:rPr lang="en-US" b="1" dirty="0">
                <a:solidFill>
                  <a:schemeClr val="tx2"/>
                </a:solidFill>
                <a:latin typeface="+mj-lt"/>
              </a:rPr>
              <a:t>Introduction</a:t>
            </a:r>
          </a:p>
        </p:txBody>
      </p:sp>
      <p:sp>
        <p:nvSpPr>
          <p:cNvPr id="14" name="Rounded Rectangle 13"/>
          <p:cNvSpPr/>
          <p:nvPr/>
        </p:nvSpPr>
        <p:spPr>
          <a:xfrm>
            <a:off x="5942013" y="1081238"/>
            <a:ext cx="2743200" cy="702464"/>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a:buClr>
                <a:prstClr val="white"/>
              </a:buClr>
              <a:tabLst>
                <a:tab pos="173831" algn="l"/>
              </a:tabLst>
            </a:pPr>
            <a:r>
              <a:rPr lang="en-US" sz="1500" dirty="0">
                <a:solidFill>
                  <a:schemeClr val="tx1"/>
                </a:solidFill>
                <a:latin typeface="Intel Clear"/>
              </a:rPr>
              <a:t>2. Basic End-to-End Object 	Detection Example</a:t>
            </a:r>
          </a:p>
        </p:txBody>
      </p:sp>
      <p:sp>
        <p:nvSpPr>
          <p:cNvPr id="15" name="TextBox 14"/>
          <p:cNvSpPr txBox="1"/>
          <p:nvPr/>
        </p:nvSpPr>
        <p:spPr>
          <a:xfrm>
            <a:off x="4130059" y="1134310"/>
            <a:ext cx="1587158" cy="815608"/>
          </a:xfrm>
          <a:prstGeom prst="rect">
            <a:avLst/>
          </a:prstGeom>
          <a:noFill/>
        </p:spPr>
        <p:txBody>
          <a:bodyPr wrap="square" rtlCol="0">
            <a:spAutoFit/>
          </a:bodyPr>
          <a:lstStyle/>
          <a:p>
            <a:pPr defTabSz="685800">
              <a:defRPr/>
            </a:pPr>
            <a:r>
              <a:rPr lang="en-US" sz="1500" b="1" dirty="0">
                <a:solidFill>
                  <a:schemeClr val="tx2"/>
                </a:solidFill>
                <a:latin typeface="+mj-lt"/>
              </a:rPr>
              <a:t>Intel®</a:t>
            </a:r>
            <a:r>
              <a:rPr lang="en-US" sz="1600" kern="0" dirty="0">
                <a:solidFill>
                  <a:srgbClr val="003C71"/>
                </a:solidFill>
                <a:ea typeface="Intel Clear Pro" panose="020B0804020202060201" pitchFamily="34" charset="0"/>
                <a:cs typeface="Intel Clear Pro" panose="020B0804020202060201" pitchFamily="34" charset="0"/>
              </a:rPr>
              <a:t> </a:t>
            </a:r>
            <a:r>
              <a:rPr lang="en-US" sz="1500" b="1" dirty="0">
                <a:solidFill>
                  <a:schemeClr val="tx2"/>
                </a:solidFill>
                <a:latin typeface="+mj-lt"/>
              </a:rPr>
              <a:t>Distribution</a:t>
            </a:r>
            <a:r>
              <a:rPr lang="en-US" sz="1600" kern="0" dirty="0">
                <a:solidFill>
                  <a:srgbClr val="003C71"/>
                </a:solidFill>
                <a:ea typeface="Intel Clear Pro" panose="020B0804020202060201" pitchFamily="34" charset="0"/>
                <a:cs typeface="Intel Clear Pro" panose="020B0804020202060201" pitchFamily="34" charset="0"/>
              </a:rPr>
              <a:t> </a:t>
            </a:r>
            <a:r>
              <a:rPr lang="en-US" sz="1500" b="1" dirty="0">
                <a:solidFill>
                  <a:schemeClr val="tx2"/>
                </a:solidFill>
                <a:latin typeface="+mj-lt"/>
              </a:rPr>
              <a:t>of</a:t>
            </a:r>
            <a:r>
              <a:rPr lang="en-US" sz="1600" kern="0" dirty="0">
                <a:solidFill>
                  <a:srgbClr val="003C71"/>
                </a:solidFill>
                <a:ea typeface="Intel Clear Pro" panose="020B0804020202060201" pitchFamily="34" charset="0"/>
                <a:cs typeface="Intel Clear Pro" panose="020B0804020202060201" pitchFamily="34" charset="0"/>
              </a:rPr>
              <a:t> </a:t>
            </a:r>
            <a:r>
              <a:rPr lang="en-US" sz="1500" b="1" dirty="0" err="1">
                <a:solidFill>
                  <a:schemeClr val="tx2"/>
                </a:solidFill>
                <a:latin typeface="+mj-lt"/>
              </a:rPr>
              <a:t>OpenVINO</a:t>
            </a:r>
            <a:r>
              <a:rPr lang="en-US" sz="1500" b="1" dirty="0">
                <a:solidFill>
                  <a:schemeClr val="tx2"/>
                </a:solidFill>
                <a:latin typeface="+mj-lt"/>
              </a:rPr>
              <a:t>™ 101</a:t>
            </a:r>
          </a:p>
        </p:txBody>
      </p:sp>
      <p:sp>
        <p:nvSpPr>
          <p:cNvPr id="17" name="Rounded Rectangle 16"/>
          <p:cNvSpPr/>
          <p:nvPr/>
        </p:nvSpPr>
        <p:spPr>
          <a:xfrm>
            <a:off x="5942013" y="1909051"/>
            <a:ext cx="2743200" cy="945536"/>
          </a:xfrm>
          <a:prstGeom prst="roundRect">
            <a:avLst/>
          </a:prstGeom>
          <a:ln/>
        </p:spPr>
        <p:style>
          <a:lnRef idx="1">
            <a:schemeClr val="accent5"/>
          </a:lnRef>
          <a:fillRef idx="2">
            <a:schemeClr val="accent5"/>
          </a:fillRef>
          <a:effectRef idx="1">
            <a:schemeClr val="accent5"/>
          </a:effectRef>
          <a:fontRef idx="minor">
            <a:schemeClr val="dk1"/>
          </a:fontRef>
        </p:style>
        <p:txBody>
          <a:bodyPr rtlCol="0" anchor="ctr"/>
          <a:lstStyle/>
          <a:p>
            <a:pPr>
              <a:buClr>
                <a:prstClr val="white"/>
              </a:buClr>
              <a:tabLst>
                <a:tab pos="173831" algn="l"/>
              </a:tabLst>
            </a:pPr>
            <a:r>
              <a:rPr lang="en-US" sz="1500" dirty="0"/>
              <a:t>3./4./5. Hardware Acceleration with CPU, </a:t>
            </a:r>
            <a:r>
              <a:rPr lang="en-US" sz="1500" dirty="0">
                <a:solidFill>
                  <a:schemeClr val="tx1"/>
                </a:solidFill>
                <a:latin typeface="Intel Clear"/>
              </a:rPr>
              <a:t>Integrated</a:t>
            </a:r>
            <a:r>
              <a:rPr lang="en-US" sz="1500" dirty="0">
                <a:solidFill>
                  <a:schemeClr val="tx1"/>
                </a:solidFill>
              </a:rPr>
              <a:t> GPU</a:t>
            </a:r>
            <a:r>
              <a:rPr lang="en-US" sz="1500" dirty="0"/>
              <a:t>, Intel</a:t>
            </a:r>
            <a:r>
              <a:rPr lang="en-US" sz="1500" baseline="30000" dirty="0"/>
              <a:t>®</a:t>
            </a:r>
            <a:r>
              <a:rPr lang="en-US" sz="1500" dirty="0"/>
              <a:t> Movidius™ NCS, FPGA</a:t>
            </a:r>
            <a:endParaRPr lang="en-US" sz="1500" dirty="0">
              <a:solidFill>
                <a:prstClr val="white"/>
              </a:solidFill>
              <a:latin typeface="Intel Clear"/>
            </a:endParaRPr>
          </a:p>
        </p:txBody>
      </p:sp>
      <p:sp>
        <p:nvSpPr>
          <p:cNvPr id="18" name="TextBox 17"/>
          <p:cNvSpPr txBox="1"/>
          <p:nvPr/>
        </p:nvSpPr>
        <p:spPr>
          <a:xfrm>
            <a:off x="4131584" y="2116362"/>
            <a:ext cx="2091269" cy="553998"/>
          </a:xfrm>
          <a:prstGeom prst="rect">
            <a:avLst/>
          </a:prstGeom>
          <a:noFill/>
        </p:spPr>
        <p:txBody>
          <a:bodyPr wrap="square" rtlCol="0">
            <a:spAutoFit/>
          </a:bodyPr>
          <a:lstStyle/>
          <a:p>
            <a:pPr defTabSz="685800">
              <a:defRPr/>
            </a:pPr>
            <a:r>
              <a:rPr lang="en-US" sz="1500" b="1" dirty="0">
                <a:solidFill>
                  <a:schemeClr val="tx2"/>
                </a:solidFill>
                <a:latin typeface="+mj-lt"/>
              </a:rPr>
              <a:t>Hardware Acceleration</a:t>
            </a:r>
          </a:p>
        </p:txBody>
      </p:sp>
      <p:sp>
        <p:nvSpPr>
          <p:cNvPr id="25" name="Rounded Rectangle 24"/>
          <p:cNvSpPr/>
          <p:nvPr/>
        </p:nvSpPr>
        <p:spPr>
          <a:xfrm>
            <a:off x="5942013" y="2979937"/>
            <a:ext cx="2743200" cy="708524"/>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defTabSz="685800">
              <a:buClr>
                <a:prstClr val="white"/>
              </a:buClr>
              <a:tabLst>
                <a:tab pos="173831" algn="l"/>
              </a:tabLst>
              <a:defRPr/>
            </a:pPr>
            <a:r>
              <a:rPr lang="en-US" sz="1500" dirty="0">
                <a:solidFill>
                  <a:schemeClr val="tx1"/>
                </a:solidFill>
                <a:latin typeface="Intel Clear"/>
              </a:rPr>
              <a:t>6. Optimization Tools and 	Techniques</a:t>
            </a:r>
          </a:p>
        </p:txBody>
      </p:sp>
      <p:sp>
        <p:nvSpPr>
          <p:cNvPr id="26" name="TextBox 25"/>
          <p:cNvSpPr txBox="1"/>
          <p:nvPr/>
        </p:nvSpPr>
        <p:spPr>
          <a:xfrm>
            <a:off x="4207440" y="3200800"/>
            <a:ext cx="1391770" cy="323165"/>
          </a:xfrm>
          <a:prstGeom prst="rect">
            <a:avLst/>
          </a:prstGeom>
          <a:noFill/>
        </p:spPr>
        <p:txBody>
          <a:bodyPr wrap="square" rtlCol="0">
            <a:spAutoFit/>
          </a:bodyPr>
          <a:lstStyle/>
          <a:p>
            <a:pPr defTabSz="685800">
              <a:defRPr/>
            </a:pPr>
            <a:r>
              <a:rPr lang="en-US" sz="1500" b="1" dirty="0">
                <a:solidFill>
                  <a:schemeClr val="tx2"/>
                </a:solidFill>
                <a:latin typeface="+mj-lt"/>
              </a:rPr>
              <a:t>Optimization</a:t>
            </a:r>
          </a:p>
        </p:txBody>
      </p:sp>
      <p:sp>
        <p:nvSpPr>
          <p:cNvPr id="27" name="Rounded Rectangle 26"/>
          <p:cNvSpPr/>
          <p:nvPr/>
        </p:nvSpPr>
        <p:spPr>
          <a:xfrm>
            <a:off x="5942013" y="3813810"/>
            <a:ext cx="2743200" cy="708524"/>
          </a:xfrm>
          <a:prstGeom prst="roundRect">
            <a:avLst/>
          </a:prstGeom>
          <a:ln/>
        </p:spPr>
        <p:style>
          <a:lnRef idx="1">
            <a:schemeClr val="accent1"/>
          </a:lnRef>
          <a:fillRef idx="3">
            <a:schemeClr val="accent1"/>
          </a:fillRef>
          <a:effectRef idx="2">
            <a:schemeClr val="accent1"/>
          </a:effectRef>
          <a:fontRef idx="minor">
            <a:schemeClr val="lt1"/>
          </a:fontRef>
        </p:style>
        <p:txBody>
          <a:bodyPr rtlCol="0" anchor="ctr"/>
          <a:lstStyle/>
          <a:p>
            <a:pPr defTabSz="685800">
              <a:buClr>
                <a:prstClr val="white"/>
              </a:buClr>
              <a:defRPr/>
            </a:pPr>
            <a:r>
              <a:rPr lang="en-US" sz="1500" dirty="0">
                <a:solidFill>
                  <a:schemeClr val="tx1"/>
                </a:solidFill>
                <a:latin typeface="Intel Clear"/>
              </a:rPr>
              <a:t>7. Advanced Video Analytics</a:t>
            </a:r>
          </a:p>
        </p:txBody>
      </p:sp>
      <p:sp>
        <p:nvSpPr>
          <p:cNvPr id="28" name="TextBox 27"/>
          <p:cNvSpPr txBox="1"/>
          <p:nvPr/>
        </p:nvSpPr>
        <p:spPr>
          <a:xfrm>
            <a:off x="4290725" y="4018031"/>
            <a:ext cx="1265826" cy="323165"/>
          </a:xfrm>
          <a:prstGeom prst="rect">
            <a:avLst/>
          </a:prstGeom>
          <a:noFill/>
        </p:spPr>
        <p:txBody>
          <a:bodyPr wrap="square" rtlCol="0">
            <a:spAutoFit/>
          </a:bodyPr>
          <a:lstStyle/>
          <a:p>
            <a:pPr defTabSz="685800">
              <a:defRPr/>
            </a:pPr>
            <a:r>
              <a:rPr lang="en-US" sz="1500" b="1" dirty="0">
                <a:solidFill>
                  <a:schemeClr val="tx2"/>
                </a:solidFill>
                <a:latin typeface="+mj-lt"/>
              </a:rPr>
              <a:t>Application</a:t>
            </a:r>
          </a:p>
        </p:txBody>
      </p:sp>
      <p:sp>
        <p:nvSpPr>
          <p:cNvPr id="36" name="Left Brace 35"/>
          <p:cNvSpPr/>
          <p:nvPr/>
        </p:nvSpPr>
        <p:spPr>
          <a:xfrm>
            <a:off x="3813567" y="1081238"/>
            <a:ext cx="426875" cy="3441096"/>
          </a:xfrm>
          <a:prstGeom prst="leftBrace">
            <a:avLst/>
          </a:prstGeom>
          <a:ln/>
        </p:spPr>
        <p:style>
          <a:lnRef idx="3">
            <a:schemeClr val="accent3"/>
          </a:lnRef>
          <a:fillRef idx="0">
            <a:schemeClr val="accent3"/>
          </a:fillRef>
          <a:effectRef idx="2">
            <a:schemeClr val="accent3"/>
          </a:effectRef>
          <a:fontRef idx="minor">
            <a:schemeClr val="tx1"/>
          </a:fontRef>
        </p:style>
        <p:txBody>
          <a:bodyPr rtlCol="0" anchor="ctr"/>
          <a:lstStyle/>
          <a:p>
            <a:pPr algn="ctr" defTabSz="685800">
              <a:defRPr/>
            </a:pPr>
            <a:endParaRPr lang="en-US" sz="1500">
              <a:solidFill>
                <a:prstClr val="white"/>
              </a:solidFill>
              <a:latin typeface="Intel Clear"/>
            </a:endParaRPr>
          </a:p>
        </p:txBody>
      </p:sp>
      <p:sp>
        <p:nvSpPr>
          <p:cNvPr id="37" name="TextBox 36"/>
          <p:cNvSpPr txBox="1"/>
          <p:nvPr/>
        </p:nvSpPr>
        <p:spPr>
          <a:xfrm>
            <a:off x="451826" y="2846538"/>
            <a:ext cx="2984032" cy="1693605"/>
          </a:xfrm>
          <a:prstGeom prst="rect">
            <a:avLst/>
          </a:prstGeom>
          <a:noFill/>
        </p:spPr>
        <p:txBody>
          <a:bodyPr wrap="square" rtlCol="0">
            <a:spAutoFit/>
          </a:bodyPr>
          <a:lstStyle/>
          <a:p>
            <a:pPr defTabSz="685800">
              <a:lnSpc>
                <a:spcPts val="2100"/>
              </a:lnSpc>
              <a:defRPr/>
            </a:pPr>
            <a:r>
              <a:rPr lang="en-US" sz="1500" dirty="0">
                <a:solidFill>
                  <a:schemeClr val="tx2"/>
                </a:solidFill>
                <a:latin typeface="Intel Clear"/>
              </a:rPr>
              <a:t>Each module contains a hands-on lab exercise that introduces various Intel technologies to accelerate computer vision application with hardware heterogeneity.</a:t>
            </a:r>
          </a:p>
        </p:txBody>
      </p:sp>
      <p:sp>
        <p:nvSpPr>
          <p:cNvPr id="16" name="Rectangle 15">
            <a:extLst>
              <a:ext uri="{FF2B5EF4-FFF2-40B4-BE49-F238E27FC236}">
                <a16:creationId xmlns:a16="http://schemas.microsoft.com/office/drawing/2014/main" xmlns="" id="{F35BA664-CA00-3B4C-994D-BF082130FE59}"/>
              </a:ext>
            </a:extLst>
          </p:cNvPr>
          <p:cNvSpPr/>
          <p:nvPr/>
        </p:nvSpPr>
        <p:spPr>
          <a:xfrm>
            <a:off x="316894" y="1070356"/>
            <a:ext cx="3474720" cy="3550539"/>
          </a:xfrm>
          <a:prstGeom prst="rect">
            <a:avLst/>
          </a:prstGeom>
          <a:solidFill>
            <a:schemeClr val="bg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xmlns="" id="{374A3656-EC0E-274B-828C-82029896A8FD}"/>
              </a:ext>
            </a:extLst>
          </p:cNvPr>
          <p:cNvSpPr/>
          <p:nvPr/>
        </p:nvSpPr>
        <p:spPr>
          <a:xfrm>
            <a:off x="3794732" y="1070356"/>
            <a:ext cx="5029200" cy="1819165"/>
          </a:xfrm>
          <a:prstGeom prst="rect">
            <a:avLst/>
          </a:prstGeom>
          <a:solidFill>
            <a:schemeClr val="bg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778537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25763" y="1032213"/>
            <a:ext cx="6932428" cy="169277"/>
          </a:xfrm>
          <a:prstGeom prst="rect">
            <a:avLst/>
          </a:prstGeom>
          <a:ln>
            <a:noFill/>
          </a:ln>
        </p:spPr>
        <p:style>
          <a:lnRef idx="2">
            <a:schemeClr val="dk1"/>
          </a:lnRef>
          <a:fillRef idx="1">
            <a:schemeClr val="lt1"/>
          </a:fillRef>
          <a:effectRef idx="0">
            <a:schemeClr val="dk1"/>
          </a:effectRef>
          <a:fontRef idx="minor">
            <a:schemeClr val="dk1"/>
          </a:fontRef>
        </p:style>
        <p:txBody>
          <a:bodyPr vert="horz" wrap="square" lIns="0" tIns="0" rIns="0" bIns="0" rtlCol="0">
            <a:spAutoFit/>
          </a:bodyPr>
          <a:lstStyle/>
          <a:p>
            <a:pPr marL="228600" indent="-228600">
              <a:buAutoNum type="arabicPeriod"/>
            </a:pPr>
            <a:endParaRPr lang="en-US" sz="1100" dirty="0">
              <a:solidFill>
                <a:srgbClr val="003C71"/>
              </a:solidFill>
            </a:endParaRPr>
          </a:p>
        </p:txBody>
      </p:sp>
      <p:sp>
        <p:nvSpPr>
          <p:cNvPr id="2" name="Slide Number Placeholder 1"/>
          <p:cNvSpPr>
            <a:spLocks noGrp="1"/>
          </p:cNvSpPr>
          <p:nvPr>
            <p:ph type="sldNum" sz="quarter" idx="12"/>
          </p:nvPr>
        </p:nvSpPr>
        <p:spPr/>
        <p:txBody>
          <a:bodyPr/>
          <a:lstStyle/>
          <a:p>
            <a:fld id="{EE2556C5-CE8C-6547-B838-EA80C61A4AF7}" type="slidenum">
              <a:rPr lang="en-US" smtClean="0"/>
              <a:pPr/>
              <a:t>6</a:t>
            </a:fld>
            <a:endParaRPr lang="en-US" dirty="0"/>
          </a:p>
        </p:txBody>
      </p:sp>
      <p:sp>
        <p:nvSpPr>
          <p:cNvPr id="3" name="Title 2"/>
          <p:cNvSpPr>
            <a:spLocks noGrp="1"/>
          </p:cNvSpPr>
          <p:nvPr>
            <p:ph type="title"/>
          </p:nvPr>
        </p:nvSpPr>
        <p:spPr/>
        <p:txBody>
          <a:bodyPr>
            <a:normAutofit fontScale="90000"/>
          </a:bodyPr>
          <a:lstStyle/>
          <a:p>
            <a:r>
              <a:rPr lang="en-US" sz="3600" dirty="0"/>
              <a:t>Optimizing Computer Vision Applications</a:t>
            </a:r>
          </a:p>
        </p:txBody>
      </p:sp>
      <p:sp>
        <p:nvSpPr>
          <p:cNvPr id="6" name="Content Placeholder 5"/>
          <p:cNvSpPr>
            <a:spLocks noGrp="1"/>
          </p:cNvSpPr>
          <p:nvPr>
            <p:ph sz="quarter" idx="13"/>
          </p:nvPr>
        </p:nvSpPr>
        <p:spPr>
          <a:xfrm>
            <a:off x="455613" y="905870"/>
            <a:ext cx="8228012" cy="3737568"/>
          </a:xfrm>
        </p:spPr>
        <p:txBody>
          <a:bodyPr>
            <a:normAutofit fontScale="92500" lnSpcReduction="20000"/>
          </a:bodyPr>
          <a:lstStyle/>
          <a:p>
            <a:pPr marL="285750" indent="-285750">
              <a:spcBef>
                <a:spcPts val="600"/>
              </a:spcBef>
              <a:buFont typeface="Wingdings" panose="05000000000000000000" pitchFamily="2" charset="2"/>
              <a:buChar char="§"/>
            </a:pPr>
            <a:r>
              <a:rPr lang="en-US" dirty="0">
                <a:solidFill>
                  <a:srgbClr val="003C71"/>
                </a:solidFill>
              </a:rPr>
              <a:t>Use </a:t>
            </a:r>
            <a:r>
              <a:rPr lang="en-US" dirty="0" err="1">
                <a:solidFill>
                  <a:srgbClr val="003C71"/>
                </a:solidFill>
              </a:rPr>
              <a:t>OpenVINO</a:t>
            </a:r>
            <a:r>
              <a:rPr lang="en-US" dirty="0">
                <a:solidFill>
                  <a:srgbClr val="003C71"/>
                </a:solidFill>
              </a:rPr>
              <a:t>:</a:t>
            </a:r>
          </a:p>
          <a:p>
            <a:pPr marL="511169" lvl="1" indent="-285750">
              <a:spcBef>
                <a:spcPts val="600"/>
              </a:spcBef>
              <a:buFont typeface="Arial" panose="020B0604020202020204" pitchFamily="34" charset="0"/>
              <a:buChar char="•"/>
            </a:pPr>
            <a:r>
              <a:rPr lang="en-US" dirty="0"/>
              <a:t>Model Optimizer: </a:t>
            </a:r>
          </a:p>
          <a:p>
            <a:pPr marL="857236" lvl="2" indent="-285750">
              <a:spcBef>
                <a:spcPts val="600"/>
              </a:spcBef>
              <a:buFont typeface="Arial" panose="020B0604020202020204" pitchFamily="34" charset="0"/>
              <a:buChar char="•"/>
            </a:pPr>
            <a:r>
              <a:rPr lang="en-US" dirty="0">
                <a:hlinkClick r:id="rId3" action="ppaction://hlinksldjump"/>
              </a:rPr>
              <a:t>Use the right data type(FP16 or 32) for your target hardware and accuracy needs</a:t>
            </a:r>
            <a:endParaRPr lang="en-US" dirty="0">
              <a:solidFill>
                <a:srgbClr val="003C71"/>
              </a:solidFill>
            </a:endParaRPr>
          </a:p>
          <a:p>
            <a:pPr marL="511169" lvl="1" indent="-285750">
              <a:spcBef>
                <a:spcPts val="600"/>
              </a:spcBef>
              <a:buFont typeface="Arial" panose="020B0604020202020204" pitchFamily="34" charset="0"/>
              <a:buChar char="•"/>
            </a:pPr>
            <a:r>
              <a:rPr lang="en-US" dirty="0">
                <a:solidFill>
                  <a:srgbClr val="003C71"/>
                </a:solidFill>
              </a:rPr>
              <a:t>Inference Engine:</a:t>
            </a:r>
          </a:p>
          <a:p>
            <a:pPr marL="857236" lvl="2" indent="-285750">
              <a:spcBef>
                <a:spcPts val="600"/>
              </a:spcBef>
              <a:buFont typeface="Arial" panose="020B0604020202020204" pitchFamily="34" charset="0"/>
              <a:buChar char="•"/>
            </a:pPr>
            <a:r>
              <a:rPr lang="en-US" dirty="0">
                <a:solidFill>
                  <a:srgbClr val="003C71"/>
                </a:solidFill>
                <a:hlinkClick r:id="rId4" action="ppaction://hlinksldjump"/>
              </a:rPr>
              <a:t>Performance difference between using the inference engine (IE) and a non-optimized framework can be bigger than differences between accelerators </a:t>
            </a:r>
            <a:endParaRPr lang="en-US" dirty="0">
              <a:solidFill>
                <a:srgbClr val="003C71"/>
              </a:solidFill>
            </a:endParaRPr>
          </a:p>
          <a:p>
            <a:pPr marL="857236" lvl="2" indent="-285750">
              <a:spcBef>
                <a:spcPts val="600"/>
              </a:spcBef>
              <a:buFont typeface="Arial" panose="020B0604020202020204" pitchFamily="34" charset="0"/>
              <a:buChar char="•"/>
            </a:pPr>
            <a:r>
              <a:rPr lang="en-US" dirty="0">
                <a:hlinkClick r:id="rId5" action="ppaction://hlinksldjump"/>
              </a:rPr>
              <a:t>Set batch size</a:t>
            </a:r>
            <a:endParaRPr lang="en-US" dirty="0"/>
          </a:p>
          <a:p>
            <a:pPr marL="857236" lvl="2" indent="-285750">
              <a:spcBef>
                <a:spcPts val="600"/>
              </a:spcBef>
              <a:buFont typeface="Arial" panose="020B0604020202020204" pitchFamily="34" charset="0"/>
              <a:buChar char="•"/>
            </a:pPr>
            <a:r>
              <a:rPr lang="en-US" dirty="0">
                <a:hlinkClick r:id="rId6" action="ppaction://hlinksldjump"/>
              </a:rPr>
              <a:t>Use </a:t>
            </a:r>
            <a:r>
              <a:rPr lang="en-US" dirty="0" err="1">
                <a:hlinkClick r:id="rId6" action="ppaction://hlinksldjump"/>
              </a:rPr>
              <a:t>Async</a:t>
            </a:r>
            <a:r>
              <a:rPr lang="en-US" dirty="0">
                <a:hlinkClick r:id="rId6" action="ppaction://hlinksldjump"/>
              </a:rPr>
              <a:t> API while capturing video at the same time as doing the inference</a:t>
            </a:r>
            <a:endParaRPr lang="en-US" dirty="0"/>
          </a:p>
          <a:p>
            <a:pPr marL="285750" indent="-285750">
              <a:spcBef>
                <a:spcPts val="600"/>
              </a:spcBef>
              <a:buFont typeface="Wingdings" panose="05000000000000000000" pitchFamily="2" charset="2"/>
              <a:buChar char="§"/>
            </a:pPr>
            <a:r>
              <a:rPr lang="en-US" dirty="0">
                <a:solidFill>
                  <a:srgbClr val="003C71"/>
                </a:solidFill>
              </a:rPr>
              <a:t>Other Recommendations:</a:t>
            </a:r>
          </a:p>
          <a:p>
            <a:pPr marL="511169" lvl="1" indent="-285750">
              <a:spcBef>
                <a:spcPts val="600"/>
              </a:spcBef>
              <a:buFont typeface="Arial" panose="020B0604020202020204" pitchFamily="34" charset="0"/>
              <a:buChar char="•"/>
            </a:pPr>
            <a:r>
              <a:rPr lang="en-US" dirty="0">
                <a:solidFill>
                  <a:srgbClr val="003C71"/>
                </a:solidFill>
                <a:hlinkClick r:id="rId7" action="ppaction://hlinksldjump"/>
              </a:rPr>
              <a:t>Use/train a model with the right performance/accuracy tradeoffs. Performance differences between models can be bigger than any optimization you can do at the inference app level</a:t>
            </a:r>
            <a:endParaRPr lang="en-US" dirty="0">
              <a:solidFill>
                <a:srgbClr val="003C71"/>
              </a:solidFill>
            </a:endParaRPr>
          </a:p>
          <a:p>
            <a:pPr marL="511169" lvl="1" indent="-285750">
              <a:spcBef>
                <a:spcPts val="600"/>
              </a:spcBef>
              <a:buFont typeface="Arial" panose="020B0604020202020204" pitchFamily="34" charset="0"/>
              <a:buChar char="•"/>
            </a:pPr>
            <a:r>
              <a:rPr lang="en-US" dirty="0">
                <a:solidFill>
                  <a:srgbClr val="003C71"/>
                </a:solidFill>
                <a:hlinkClick r:id="rId8" action="ppaction://hlinksldjump"/>
              </a:rPr>
              <a:t>Don’t infer every frame if not needed</a:t>
            </a:r>
            <a:endParaRPr lang="en-US" dirty="0">
              <a:solidFill>
                <a:srgbClr val="003C71"/>
              </a:solidFill>
            </a:endParaRPr>
          </a:p>
          <a:p>
            <a:pPr marL="511169" lvl="1" indent="-285750">
              <a:spcBef>
                <a:spcPts val="600"/>
              </a:spcBef>
              <a:buFont typeface="Arial" panose="020B0604020202020204" pitchFamily="34" charset="0"/>
              <a:buChar char="•"/>
            </a:pPr>
            <a:r>
              <a:rPr lang="en-US" dirty="0">
                <a:solidFill>
                  <a:srgbClr val="003C71"/>
                </a:solidFill>
                <a:hlinkClick r:id="rId9" action="ppaction://hlinksldjump"/>
              </a:rPr>
              <a:t>Use Intel® VTune™ Analyzer</a:t>
            </a:r>
            <a:endParaRPr lang="en-US" dirty="0">
              <a:solidFill>
                <a:srgbClr val="003C71"/>
              </a:solidFill>
            </a:endParaRPr>
          </a:p>
          <a:p>
            <a:pPr marL="228600" indent="-228600">
              <a:buAutoNum type="arabicPeriod"/>
            </a:pPr>
            <a:endParaRPr lang="en-US" sz="1400" dirty="0">
              <a:solidFill>
                <a:srgbClr val="003C71"/>
              </a:solidFill>
            </a:endParaRPr>
          </a:p>
          <a:p>
            <a:endParaRPr lang="en-US" dirty="0"/>
          </a:p>
        </p:txBody>
      </p:sp>
      <p:sp>
        <p:nvSpPr>
          <p:cNvPr id="4" name="Right Arrow 3">
            <a:hlinkClick r:id="rId10" action="ppaction://hlinksldjump"/>
          </p:cNvPr>
          <p:cNvSpPr/>
          <p:nvPr/>
        </p:nvSpPr>
        <p:spPr>
          <a:xfrm>
            <a:off x="8649271" y="4267200"/>
            <a:ext cx="356681" cy="376238"/>
          </a:xfrm>
          <a:prstGeom prst="rightArrow">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753120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Use the Correct Data Type</a:t>
            </a:r>
          </a:p>
        </p:txBody>
      </p:sp>
    </p:spTree>
    <p:extLst>
      <p:ext uri="{BB962C8B-B14F-4D97-AF65-F5344CB8AC3E}">
        <p14:creationId xmlns:p14="http://schemas.microsoft.com/office/powerpoint/2010/main" val="2063976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E2556C5-CE8C-6547-B838-EA80C61A4AF7}" type="slidenum">
              <a:rPr lang="en-US" smtClean="0"/>
              <a:pPr/>
              <a:t>8</a:t>
            </a:fld>
            <a:endParaRPr lang="en-US" dirty="0"/>
          </a:p>
        </p:txBody>
      </p:sp>
      <p:sp>
        <p:nvSpPr>
          <p:cNvPr id="3" name="Title 2"/>
          <p:cNvSpPr>
            <a:spLocks noGrp="1"/>
          </p:cNvSpPr>
          <p:nvPr>
            <p:ph type="title"/>
          </p:nvPr>
        </p:nvSpPr>
        <p:spPr/>
        <p:txBody>
          <a:bodyPr/>
          <a:lstStyle/>
          <a:p>
            <a:r>
              <a:rPr lang="en-US" sz="3600" dirty="0"/>
              <a:t>Use the Correct Data Type</a:t>
            </a:r>
          </a:p>
        </p:txBody>
      </p:sp>
      <p:graphicFrame>
        <p:nvGraphicFramePr>
          <p:cNvPr id="5" name="Table 4"/>
          <p:cNvGraphicFramePr>
            <a:graphicFrameLocks noGrp="1"/>
          </p:cNvGraphicFramePr>
          <p:nvPr>
            <p:extLst>
              <p:ext uri="{D42A27DB-BD31-4B8C-83A1-F6EECF244321}">
                <p14:modId xmlns:p14="http://schemas.microsoft.com/office/powerpoint/2010/main" val="716170593"/>
              </p:ext>
            </p:extLst>
          </p:nvPr>
        </p:nvGraphicFramePr>
        <p:xfrm>
          <a:off x="755822" y="1177528"/>
          <a:ext cx="6834800" cy="2651760"/>
        </p:xfrm>
        <a:graphic>
          <a:graphicData uri="http://schemas.openxmlformats.org/drawingml/2006/table">
            <a:tbl>
              <a:tblPr firstRow="1" bandRow="1">
                <a:tableStyleId>{5C22544A-7EE6-4342-B048-85BDC9FD1C3A}</a:tableStyleId>
              </a:tblPr>
              <a:tblGrid>
                <a:gridCol w="3129559">
                  <a:extLst>
                    <a:ext uri="{9D8B030D-6E8A-4147-A177-3AD203B41FA5}">
                      <a16:colId xmlns:a16="http://schemas.microsoft.com/office/drawing/2014/main" xmlns="" val="20000"/>
                    </a:ext>
                  </a:extLst>
                </a:gridCol>
                <a:gridCol w="1635236">
                  <a:extLst>
                    <a:ext uri="{9D8B030D-6E8A-4147-A177-3AD203B41FA5}">
                      <a16:colId xmlns:a16="http://schemas.microsoft.com/office/drawing/2014/main" xmlns="" val="20001"/>
                    </a:ext>
                  </a:extLst>
                </a:gridCol>
                <a:gridCol w="2070005">
                  <a:extLst>
                    <a:ext uri="{9D8B030D-6E8A-4147-A177-3AD203B41FA5}">
                      <a16:colId xmlns:a16="http://schemas.microsoft.com/office/drawing/2014/main" xmlns="" val="20002"/>
                    </a:ext>
                  </a:extLst>
                </a:gridCol>
              </a:tblGrid>
              <a:tr h="457200">
                <a:tc>
                  <a:txBody>
                    <a:bodyPr/>
                    <a:lstStyle/>
                    <a:p>
                      <a:pPr algn="ctr"/>
                      <a:endParaRPr lang="en-US" sz="2000" dirty="0"/>
                    </a:p>
                  </a:txBody>
                  <a:tcPr/>
                </a:tc>
                <a:tc>
                  <a:txBody>
                    <a:bodyPr/>
                    <a:lstStyle/>
                    <a:p>
                      <a:pPr algn="ctr"/>
                      <a:r>
                        <a:rPr lang="en-US" sz="2000" dirty="0"/>
                        <a:t>FP32</a:t>
                      </a:r>
                    </a:p>
                  </a:txBody>
                  <a:tcPr/>
                </a:tc>
                <a:tc>
                  <a:txBody>
                    <a:bodyPr/>
                    <a:lstStyle/>
                    <a:p>
                      <a:pPr algn="ctr"/>
                      <a:r>
                        <a:rPr lang="en-US" sz="2000" dirty="0"/>
                        <a:t>FP16</a:t>
                      </a:r>
                    </a:p>
                  </a:txBody>
                  <a:tcPr/>
                </a:tc>
                <a:extLst>
                  <a:ext uri="{0D108BD9-81ED-4DB2-BD59-A6C34878D82A}">
                    <a16:rowId xmlns:a16="http://schemas.microsoft.com/office/drawing/2014/main" xmlns="" val="10000"/>
                  </a:ext>
                </a:extLst>
              </a:tr>
              <a:tr h="457200">
                <a:tc>
                  <a:txBody>
                    <a:bodyPr/>
                    <a:lstStyle/>
                    <a:p>
                      <a:r>
                        <a:rPr lang="en-US" sz="2000" dirty="0"/>
                        <a:t>CPU</a:t>
                      </a:r>
                    </a:p>
                  </a:txBody>
                  <a:tcPr/>
                </a:tc>
                <a:tc>
                  <a:txBody>
                    <a:bodyPr/>
                    <a:lstStyle/>
                    <a:p>
                      <a:pPr algn="ctr"/>
                      <a:r>
                        <a:rPr lang="en-US" sz="2000" dirty="0"/>
                        <a:t>yes</a:t>
                      </a:r>
                    </a:p>
                  </a:txBody>
                  <a:tcPr anchor="ctr">
                    <a:solidFill>
                      <a:srgbClr val="00B050"/>
                    </a:solidFill>
                  </a:tcPr>
                </a:tc>
                <a:tc>
                  <a:txBody>
                    <a:bodyPr/>
                    <a:lstStyle/>
                    <a:p>
                      <a:pPr algn="ctr"/>
                      <a:r>
                        <a:rPr lang="en-US" sz="2000" dirty="0"/>
                        <a:t>no</a:t>
                      </a:r>
                    </a:p>
                  </a:txBody>
                  <a:tcPr anchor="ctr">
                    <a:solidFill>
                      <a:schemeClr val="bg2">
                        <a:lumMod val="40000"/>
                        <a:lumOff val="60000"/>
                      </a:schemeClr>
                    </a:solidFill>
                  </a:tcPr>
                </a:tc>
                <a:extLst>
                  <a:ext uri="{0D108BD9-81ED-4DB2-BD59-A6C34878D82A}">
                    <a16:rowId xmlns:a16="http://schemas.microsoft.com/office/drawing/2014/main" xmlns="" val="10001"/>
                  </a:ext>
                </a:extLst>
              </a:tr>
              <a:tr h="822960">
                <a:tc>
                  <a:txBody>
                    <a:bodyPr/>
                    <a:lstStyle/>
                    <a:p>
                      <a:r>
                        <a:rPr lang="en-US" sz="2000" dirty="0"/>
                        <a:t>GPU</a:t>
                      </a:r>
                    </a:p>
                  </a:txBody>
                  <a:tcPr/>
                </a:tc>
                <a:tc>
                  <a:txBody>
                    <a:bodyPr/>
                    <a:lstStyle/>
                    <a:p>
                      <a:pPr algn="ctr"/>
                      <a:r>
                        <a:rPr lang="en-US" sz="2000" dirty="0"/>
                        <a:t>yes</a:t>
                      </a:r>
                    </a:p>
                  </a:txBody>
                  <a:tcPr anchor="ctr">
                    <a:solidFill>
                      <a:schemeClr val="accent6">
                        <a:lumMod val="60000"/>
                        <a:lumOff val="40000"/>
                      </a:schemeClr>
                    </a:solidFill>
                  </a:tcPr>
                </a:tc>
                <a:tc>
                  <a:txBody>
                    <a:bodyPr/>
                    <a:lstStyle/>
                    <a:p>
                      <a:pPr algn="ctr"/>
                      <a:r>
                        <a:rPr lang="en-US" sz="2000" dirty="0"/>
                        <a:t>recommended</a:t>
                      </a:r>
                    </a:p>
                  </a:txBody>
                  <a:tcPr anchor="ctr">
                    <a:solidFill>
                      <a:srgbClr val="00B050"/>
                    </a:solidFill>
                  </a:tcPr>
                </a:tc>
                <a:extLst>
                  <a:ext uri="{0D108BD9-81ED-4DB2-BD59-A6C34878D82A}">
                    <a16:rowId xmlns:a16="http://schemas.microsoft.com/office/drawing/2014/main" xmlns="" val="10002"/>
                  </a:ext>
                </a:extLst>
              </a:tr>
              <a:tr h="457200">
                <a:tc>
                  <a:txBody>
                    <a:bodyPr/>
                    <a:lstStyle/>
                    <a:p>
                      <a:r>
                        <a:rPr lang="en-US" sz="2000" dirty="0"/>
                        <a:t>Intel® Movidius™ Myriad™</a:t>
                      </a:r>
                    </a:p>
                  </a:txBody>
                  <a:tcPr/>
                </a:tc>
                <a:tc>
                  <a:txBody>
                    <a:bodyPr/>
                    <a:lstStyle/>
                    <a:p>
                      <a:pPr algn="ctr"/>
                      <a:r>
                        <a:rPr lang="en-US" sz="2000" dirty="0"/>
                        <a:t>no</a:t>
                      </a:r>
                    </a:p>
                  </a:txBody>
                  <a:tcPr anchor="ctr">
                    <a:solidFill>
                      <a:schemeClr val="bg2">
                        <a:lumMod val="40000"/>
                        <a:lumOff val="60000"/>
                      </a:schemeClr>
                    </a:solidFill>
                  </a:tcPr>
                </a:tc>
                <a:tc>
                  <a:txBody>
                    <a:bodyPr/>
                    <a:lstStyle/>
                    <a:p>
                      <a:pPr algn="ctr"/>
                      <a:r>
                        <a:rPr lang="en-US" sz="2000" dirty="0"/>
                        <a:t>yes</a:t>
                      </a:r>
                    </a:p>
                  </a:txBody>
                  <a:tcPr anchor="ctr">
                    <a:solidFill>
                      <a:srgbClr val="00B050"/>
                    </a:solidFill>
                  </a:tcPr>
                </a:tc>
                <a:extLst>
                  <a:ext uri="{0D108BD9-81ED-4DB2-BD59-A6C34878D82A}">
                    <a16:rowId xmlns:a16="http://schemas.microsoft.com/office/drawing/2014/main" xmlns="" val="10003"/>
                  </a:ext>
                </a:extLst>
              </a:tr>
              <a:tr h="457200">
                <a:tc>
                  <a:txBody>
                    <a:bodyPr/>
                    <a:lstStyle/>
                    <a:p>
                      <a:r>
                        <a:rPr lang="en-US" sz="2000" dirty="0"/>
                        <a:t>FPGA/DLA</a:t>
                      </a:r>
                    </a:p>
                  </a:txBody>
                  <a:tcPr/>
                </a:tc>
                <a:tc>
                  <a:txBody>
                    <a:bodyPr/>
                    <a:lstStyle/>
                    <a:p>
                      <a:pPr algn="ctr"/>
                      <a:r>
                        <a:rPr lang="en-US" sz="2000" dirty="0"/>
                        <a:t>no</a:t>
                      </a:r>
                    </a:p>
                  </a:txBody>
                  <a:tcPr anchor="ctr">
                    <a:solidFill>
                      <a:schemeClr val="bg2">
                        <a:lumMod val="60000"/>
                        <a:lumOff val="40000"/>
                      </a:schemeClr>
                    </a:solidFill>
                  </a:tcPr>
                </a:tc>
                <a:tc>
                  <a:txBody>
                    <a:bodyPr/>
                    <a:lstStyle/>
                    <a:p>
                      <a:pPr algn="ctr"/>
                      <a:r>
                        <a:rPr lang="en-US" sz="2000" dirty="0"/>
                        <a:t>yes</a:t>
                      </a:r>
                    </a:p>
                  </a:txBody>
                  <a:tcPr anchor="ctr">
                    <a:solidFill>
                      <a:srgbClr val="00B050"/>
                    </a:solidFill>
                  </a:tcPr>
                </a:tc>
                <a:extLst>
                  <a:ext uri="{0D108BD9-81ED-4DB2-BD59-A6C34878D82A}">
                    <a16:rowId xmlns:a16="http://schemas.microsoft.com/office/drawing/2014/main" xmlns="" val="10004"/>
                  </a:ext>
                </a:extLst>
              </a:tr>
            </a:tbl>
          </a:graphicData>
        </a:graphic>
      </p:graphicFrame>
      <p:sp>
        <p:nvSpPr>
          <p:cNvPr id="6" name="TextBox 5"/>
          <p:cNvSpPr txBox="1"/>
          <p:nvPr/>
        </p:nvSpPr>
        <p:spPr>
          <a:xfrm>
            <a:off x="616689" y="4075815"/>
            <a:ext cx="65" cy="169277"/>
          </a:xfrm>
          <a:prstGeom prst="rect">
            <a:avLst/>
          </a:prstGeom>
          <a:noFill/>
        </p:spPr>
        <p:txBody>
          <a:bodyPr vert="horz" wrap="none" lIns="0" tIns="0" rIns="0" bIns="0" rtlCol="0">
            <a:spAutoFit/>
          </a:bodyPr>
          <a:lstStyle/>
          <a:p>
            <a:pPr defTabSz="685800"/>
            <a:endParaRPr lang="en-US" sz="1100" dirty="0">
              <a:solidFill>
                <a:srgbClr val="003C71"/>
              </a:solidFill>
              <a:latin typeface="Intel Clear"/>
            </a:endParaRPr>
          </a:p>
        </p:txBody>
      </p:sp>
      <p:sp>
        <p:nvSpPr>
          <p:cNvPr id="7" name="TextBox 6"/>
          <p:cNvSpPr txBox="1"/>
          <p:nvPr/>
        </p:nvSpPr>
        <p:spPr>
          <a:xfrm>
            <a:off x="455613" y="4009940"/>
            <a:ext cx="2500685" cy="215444"/>
          </a:xfrm>
          <a:prstGeom prst="rect">
            <a:avLst/>
          </a:prstGeom>
          <a:noFill/>
        </p:spPr>
        <p:txBody>
          <a:bodyPr vert="horz" wrap="none" lIns="0" tIns="0" rIns="0" bIns="0" rtlCol="0">
            <a:spAutoFit/>
          </a:bodyPr>
          <a:lstStyle/>
          <a:p>
            <a:pPr defTabSz="685800"/>
            <a:r>
              <a:rPr lang="en-US" sz="1400" dirty="0">
                <a:solidFill>
                  <a:srgbClr val="003C71"/>
                </a:solidFill>
                <a:latin typeface="Intel Clear"/>
              </a:rPr>
              <a:t>FPGA/DLA also supports FP11.</a:t>
            </a:r>
          </a:p>
        </p:txBody>
      </p:sp>
      <p:sp>
        <p:nvSpPr>
          <p:cNvPr id="4" name="Right Arrow 3">
            <a:hlinkClick r:id="rId3" action="ppaction://hlinksldjump"/>
          </p:cNvPr>
          <p:cNvSpPr/>
          <p:nvPr/>
        </p:nvSpPr>
        <p:spPr>
          <a:xfrm rot="10800000">
            <a:off x="8489004" y="4293140"/>
            <a:ext cx="382622" cy="350196"/>
          </a:xfrm>
          <a:prstGeom prst="rightArrow">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62655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Use Inference Engine</a:t>
            </a:r>
          </a:p>
        </p:txBody>
      </p:sp>
    </p:spTree>
    <p:extLst>
      <p:ext uri="{BB962C8B-B14F-4D97-AF65-F5344CB8AC3E}">
        <p14:creationId xmlns:p14="http://schemas.microsoft.com/office/powerpoint/2010/main" val="253022597"/>
      </p:ext>
    </p:extLst>
  </p:cSld>
  <p:clrMapOvr>
    <a:masterClrMapping/>
  </p:clrMapOvr>
</p:sld>
</file>

<file path=ppt/theme/theme1.xml><?xml version="1.0" encoding="utf-8"?>
<a:theme xmlns:a="http://schemas.openxmlformats.org/drawingml/2006/main" name="Int_PPT Template_Clear_16x9">
  <a:themeElements>
    <a:clrScheme name="IOTG">
      <a:dk1>
        <a:sysClr val="windowText" lastClr="000000"/>
      </a:dk1>
      <a:lt1>
        <a:sysClr val="window" lastClr="FFFFFF"/>
      </a:lt1>
      <a:dk2>
        <a:srgbClr val="003C71"/>
      </a:dk2>
      <a:lt2>
        <a:srgbClr val="B1BABF"/>
      </a:lt2>
      <a:accent1>
        <a:srgbClr val="0071C5"/>
      </a:accent1>
      <a:accent2>
        <a:srgbClr val="0071C5"/>
      </a:accent2>
      <a:accent3>
        <a:srgbClr val="003C71"/>
      </a:accent3>
      <a:accent4>
        <a:srgbClr val="C4EEFF"/>
      </a:accent4>
      <a:accent5>
        <a:srgbClr val="FFA400"/>
      </a:accent5>
      <a:accent6>
        <a:srgbClr val="FF4E00"/>
      </a:accent6>
      <a:hlink>
        <a:srgbClr val="0071C5"/>
      </a:hlink>
      <a:folHlink>
        <a:srgbClr val="0071C5"/>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a:solidFill>
            <a:schemeClr val="tx2"/>
          </a:solidFill>
        </a:ln>
        <a:effectLst/>
      </a:spPr>
      <a:bodyPr/>
      <a:lstStyle/>
      <a:style>
        <a:lnRef idx="2">
          <a:schemeClr val="accent1"/>
        </a:lnRef>
        <a:fillRef idx="0">
          <a:schemeClr val="accent1"/>
        </a:fillRef>
        <a:effectRef idx="1">
          <a:schemeClr val="accent1"/>
        </a:effectRef>
        <a:fontRef idx="minor">
          <a:schemeClr val="tx1"/>
        </a:fontRef>
      </a:style>
    </a:lnDef>
    <a:txDef>
      <a:spPr>
        <a:solidFill>
          <a:schemeClr val="bg2">
            <a:lumMod val="20000"/>
            <a:lumOff val="80000"/>
          </a:schemeClr>
        </a:solidFill>
      </a:spPr>
      <a:bodyPr vert="horz" lIns="0" tIns="0" rIns="0" bIns="0" rtlCol="0">
        <a:noAutofit/>
      </a:bodyPr>
      <a:lstStyle>
        <a:defPPr>
          <a:defRPr sz="1100" dirty="0" smtClean="0">
            <a:solidFill>
              <a:srgbClr val="003C71"/>
            </a:solidFill>
          </a:defRPr>
        </a:defPPr>
      </a:lstStyle>
    </a:txDef>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01A2B88F0DDE7489B6B6F619F3D52C3" ma:contentTypeVersion="6" ma:contentTypeDescription="Create a new document." ma:contentTypeScope="" ma:versionID="df85cc2b3494327a4f138ca03d56acff">
  <xsd:schema xmlns:xsd="http://www.w3.org/2001/XMLSchema" xmlns:xs="http://www.w3.org/2001/XMLSchema" xmlns:p="http://schemas.microsoft.com/office/2006/metadata/properties" xmlns:ns2="4AEFBF36-FFE5-46EA-83A0-D837B081F387" targetNamespace="http://schemas.microsoft.com/office/2006/metadata/properties" ma:root="true" ma:fieldsID="5e89a1b358aaa2cfdbea5d0fa8ffb74e" ns2:_="">
    <xsd:import namespace="4AEFBF36-FFE5-46EA-83A0-D837B081F387"/>
    <xsd:element name="properties">
      <xsd:complexType>
        <xsd:sequence>
          <xsd:element name="documentManagement">
            <xsd:complexType>
              <xsd:all>
                <xsd:element ref="ns2:OrderID" minOccurs="0"/>
                <xsd:element ref="ns2:DocumentCategory"/>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EFBF36-FFE5-46EA-83A0-D837B081F387" elementFormDefault="qualified">
    <xsd:import namespace="http://schemas.microsoft.com/office/2006/documentManagement/types"/>
    <xsd:import namespace="http://schemas.microsoft.com/office/infopath/2007/PartnerControls"/>
    <xsd:element name="OrderID" ma:index="8" nillable="true" ma:displayName="Order ID" ma:decimals="0" ma:default="0" ma:hidden="true" ma:internalName="OrderID">
      <xsd:simpleType>
        <xsd:restriction base="dms:Number"/>
      </xsd:simpleType>
    </xsd:element>
    <xsd:element name="DocumentCategory" ma:index="9" ma:displayName="Category" ma:default="Unspecified" ma:description="Add a Category to group similar content and enable additional sorting granularity." ma:format="Dropdown" ma:internalName="DocumentCategory">
      <xsd:simpleType>
        <xsd:union memberTypes="dms:Text">
          <xsd:simpleType>
            <xsd:restriction base="dms:Choice">
              <xsd:enumeration value="MBP/iMBO"/>
              <xsd:enumeration value="Miscellaneous Documents"/>
              <xsd:enumeration value="Presentations"/>
              <xsd:enumeration value="Status Reports"/>
              <xsd:enumeration value="Unspecified"/>
            </xsd:restriction>
          </xsd:simpleType>
        </xsd:un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OrderID xmlns="4AEFBF36-FFE5-46EA-83A0-D837B081F387">0</OrderID>
    <DocumentCategory xmlns="4AEFBF36-FFE5-46EA-83A0-D837B081F387">Unspecified</DocumentCategory>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0172107-F477-4887-9551-4B3BFD8BE8C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EFBF36-FFE5-46EA-83A0-D837B081F38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FC76127-8228-4275-B1B7-187889E3060C}">
  <ds:schemaRefs>
    <ds:schemaRef ds:uri="http://schemas.openxmlformats.org/package/2006/metadata/core-properties"/>
    <ds:schemaRef ds:uri="http://purl.org/dc/elements/1.1/"/>
    <ds:schemaRef ds:uri="http://www.w3.org/XML/1998/namespace"/>
    <ds:schemaRef ds:uri="4AEFBF36-FFE5-46EA-83A0-D837B081F387"/>
    <ds:schemaRef ds:uri="http://purl.org/dc/terms/"/>
    <ds:schemaRef ds:uri="http://schemas.microsoft.com/office/2006/metadata/properties"/>
    <ds:schemaRef ds:uri="http://schemas.microsoft.com/office/2006/documentManagement/types"/>
    <ds:schemaRef ds:uri="http://schemas.microsoft.com/office/infopath/2007/PartnerControls"/>
    <ds:schemaRef ds:uri="http://purl.org/dc/dcmitype/"/>
  </ds:schemaRefs>
</ds:datastoreItem>
</file>

<file path=customXml/itemProps3.xml><?xml version="1.0" encoding="utf-8"?>
<ds:datastoreItem xmlns:ds="http://schemas.openxmlformats.org/officeDocument/2006/customXml" ds:itemID="{021E0837-660D-4F75-8E24-1764D4A95D6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1977</Words>
  <Application>Microsoft Office PowerPoint</Application>
  <PresentationFormat>On-screen Show (16:9)</PresentationFormat>
  <Paragraphs>303</Paragraphs>
  <Slides>42</Slides>
  <Notes>15</Notes>
  <HiddenSlides>4</HiddenSlides>
  <MMClips>1</MMClips>
  <ScaleCrop>false</ScaleCrop>
  <HeadingPairs>
    <vt:vector size="10" baseType="variant">
      <vt:variant>
        <vt:lpstr>Fonts Used</vt:lpstr>
      </vt:variant>
      <vt:variant>
        <vt:i4>14</vt:i4>
      </vt:variant>
      <vt:variant>
        <vt:lpstr>Theme</vt:lpstr>
      </vt:variant>
      <vt:variant>
        <vt:i4>2</vt:i4>
      </vt:variant>
      <vt:variant>
        <vt:lpstr>Embedded OLE Servers</vt:lpstr>
      </vt:variant>
      <vt:variant>
        <vt:i4>1</vt:i4>
      </vt:variant>
      <vt:variant>
        <vt:lpstr>Slide Titles</vt:lpstr>
      </vt:variant>
      <vt:variant>
        <vt:i4>42</vt:i4>
      </vt:variant>
      <vt:variant>
        <vt:lpstr>Custom Shows</vt:lpstr>
      </vt:variant>
      <vt:variant>
        <vt:i4>1</vt:i4>
      </vt:variant>
    </vt:vector>
  </HeadingPairs>
  <TitlesOfParts>
    <vt:vector size="60" baseType="lpstr">
      <vt:lpstr>宋体</vt:lpstr>
      <vt:lpstr>Arial</vt:lpstr>
      <vt:lpstr>Calibri</vt:lpstr>
      <vt:lpstr>Calibri Light</vt:lpstr>
      <vt:lpstr>Courier New</vt:lpstr>
      <vt:lpstr>FreeSans</vt:lpstr>
      <vt:lpstr>Intel Clear</vt:lpstr>
      <vt:lpstr>Intel Clear Light</vt:lpstr>
      <vt:lpstr>Intel Clear Pro</vt:lpstr>
      <vt:lpstr>Liberation Serif</vt:lpstr>
      <vt:lpstr>Lucida Grande</vt:lpstr>
      <vt:lpstr>Noto Sans CJK SC Regular</vt:lpstr>
      <vt:lpstr>Times New Roman</vt:lpstr>
      <vt:lpstr>Wingdings</vt:lpstr>
      <vt:lpstr>Int_PPT Template_Clear_16x9</vt:lpstr>
      <vt:lpstr>Custom Design</vt:lpstr>
      <vt:lpstr>Bitmap Image</vt:lpstr>
      <vt:lpstr>Accelerate Deep Learning  Inference Using Intel Technologies  Optimization: Tools and Techniques</vt:lpstr>
      <vt:lpstr>Optimization Notice</vt:lpstr>
      <vt:lpstr>Legal Notices and Disclaimers (1 of 2)</vt:lpstr>
      <vt:lpstr>Legal Notices and Disclaimers (2 of 2)</vt:lpstr>
      <vt:lpstr>Smart Video Workshop Overview  </vt:lpstr>
      <vt:lpstr>Optimizing Computer Vision Applications</vt:lpstr>
      <vt:lpstr>Use the Correct Data Type</vt:lpstr>
      <vt:lpstr>Use the Correct Data Type</vt:lpstr>
      <vt:lpstr>Use Inference Engine</vt:lpstr>
      <vt:lpstr>Use an Optimized Inference Engine vs. a non-optimized framework on Intel® CPU</vt:lpstr>
      <vt:lpstr>Why?</vt:lpstr>
      <vt:lpstr>Internal CPU Plugin Optimizations</vt:lpstr>
      <vt:lpstr>Internal CPU Plugin Optimizations</vt:lpstr>
      <vt:lpstr>Set Batch Size</vt:lpstr>
      <vt:lpstr>Set Batch Size</vt:lpstr>
      <vt:lpstr>Use Async</vt:lpstr>
      <vt:lpstr>Inference Engine async API</vt:lpstr>
      <vt:lpstr>Running Object Detection Sample SSD async</vt:lpstr>
      <vt:lpstr>Pick the Right Model</vt:lpstr>
      <vt:lpstr>Use/Train a Model with the Right Performance plus Accuracy Tradeoffs.</vt:lpstr>
      <vt:lpstr>Exercise: Range of Model Performance Focus on the Inference Timing</vt:lpstr>
      <vt:lpstr>Exercise: Range of Model Performance Focus on the Inference Timing</vt:lpstr>
      <vt:lpstr>Don’t Infer If Not Needed</vt:lpstr>
      <vt:lpstr>Tracking</vt:lpstr>
      <vt:lpstr>A Tracking Thought Experiment</vt:lpstr>
      <vt:lpstr>What If We Did Less Inference?</vt:lpstr>
      <vt:lpstr>Determine If There Is Nothing to See</vt:lpstr>
      <vt:lpstr>Lab5 - Optimizing Computer Vision Applications</vt:lpstr>
      <vt:lpstr>Use Intel® VTune™ Analyzer</vt:lpstr>
      <vt:lpstr>Use Intel® VTune™ Analyzer</vt:lpstr>
      <vt:lpstr>Lab6 - Intel® VTune™ Amplifier Tutorial</vt:lpstr>
      <vt:lpstr>Advanced Video Analytics  Security Barrier Demo</vt:lpstr>
      <vt:lpstr>Video Analytics in Intel® Distribution of OpenVINO™ Toolkit </vt:lpstr>
      <vt:lpstr>vehicle-attributes-recognition-barrier-0010 Use Case/High-Level Description </vt:lpstr>
      <vt:lpstr>vehicle-license-plate-detection-barrier-007 Use Case/High-Level Description </vt:lpstr>
      <vt:lpstr>license-plate-recognition-barrier-0001 Use Case/High-Level Description </vt:lpstr>
      <vt:lpstr>Security Barrier Demo</vt:lpstr>
      <vt:lpstr>Lab7 - Advanced Video Analytics</vt:lpstr>
      <vt:lpstr>Deep Learning Workbench (Preview)</vt:lpstr>
      <vt:lpstr>Deep Learning Workbench Data Flow </vt:lpstr>
      <vt:lpstr>Workbench interfaces with key components</vt:lpstr>
      <vt:lpstr>PowerPoint Presentation</vt:lpstr>
      <vt:lpstr>Opt Notice</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CTPClassification=CTP_PUBLIC:VisualMarkings=, CTPClassification=CTP_NT</cp:keywords>
  <cp:lastModifiedBy/>
  <cp:revision>1</cp:revision>
  <cp:lastPrinted>2019-03-05T00:38:42Z</cp:lastPrinted>
  <dcterms:created xsi:type="dcterms:W3CDTF">2018-04-20T17:23:29Z</dcterms:created>
  <dcterms:modified xsi:type="dcterms:W3CDTF">2019-08-10T01:04:23Z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decff21b-6884-46dd-aaa7-af22e29f1ebb</vt:lpwstr>
  </property>
  <property fmtid="{D5CDD505-2E9C-101B-9397-08002B2CF9AE}" pid="3" name="CTP_TimeStamp">
    <vt:lpwstr>2019-08-10 01:04:23Z</vt:lpwstr>
  </property>
  <property fmtid="{D5CDD505-2E9C-101B-9397-08002B2CF9AE}" pid="4" name="CTP_BU">
    <vt:lpwstr>NA</vt:lpwstr>
  </property>
  <property fmtid="{D5CDD505-2E9C-101B-9397-08002B2CF9AE}" pid="5" name="CTP_IDSID">
    <vt:lpwstr>NA</vt:lpwstr>
  </property>
  <property fmtid="{D5CDD505-2E9C-101B-9397-08002B2CF9AE}" pid="6" name="CTP_WWID">
    <vt:lpwstr>NA</vt:lpwstr>
  </property>
  <property fmtid="{D5CDD505-2E9C-101B-9397-08002B2CF9AE}" pid="7" name="ContentTypeId">
    <vt:lpwstr>0x010100C01A2B88F0DDE7489B6B6F619F3D52C3</vt:lpwstr>
  </property>
  <property fmtid="{D5CDD505-2E9C-101B-9397-08002B2CF9AE}" pid="8" name="CTPClassification">
    <vt:lpwstr>CTP_NT</vt:lpwstr>
  </property>
  <property fmtid="{D5CDD505-2E9C-101B-9397-08002B2CF9AE}" pid="9" name="Offisync_ProviderInitializationData">
    <vt:lpwstr>https://soco.intel.com</vt:lpwstr>
  </property>
  <property fmtid="{D5CDD505-2E9C-101B-9397-08002B2CF9AE}" pid="10" name="Offisync_UpdateToken">
    <vt:lpwstr>1</vt:lpwstr>
  </property>
  <property fmtid="{D5CDD505-2E9C-101B-9397-08002B2CF9AE}" pid="11" name="Jive_VersionGuid">
    <vt:lpwstr>2c790d32-c469-42e0-9b25-8780883e102f</vt:lpwstr>
  </property>
  <property fmtid="{D5CDD505-2E9C-101B-9397-08002B2CF9AE}" pid="12" name="Offisync_UniqueId">
    <vt:lpwstr>2555997</vt:lpwstr>
  </property>
  <property fmtid="{D5CDD505-2E9C-101B-9397-08002B2CF9AE}" pid="13" name="Offisync_ServerID">
    <vt:lpwstr>d001a694-7c66-4352-b53b-895ffdce369f</vt:lpwstr>
  </property>
  <property fmtid="{D5CDD505-2E9C-101B-9397-08002B2CF9AE}" pid="14" name="Jive_LatestUserAccountName">
    <vt:lpwstr>xinyex</vt:lpwstr>
  </property>
</Properties>
</file>